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8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86" r:id="rId10"/>
    <p:sldId id="275" r:id="rId11"/>
    <p:sldId id="265" r:id="rId12"/>
    <p:sldId id="266" r:id="rId13"/>
    <p:sldId id="267" r:id="rId14"/>
    <p:sldId id="268" r:id="rId15"/>
    <p:sldId id="270" r:id="rId16"/>
    <p:sldId id="272" r:id="rId17"/>
    <p:sldId id="276" r:id="rId18"/>
    <p:sldId id="287" r:id="rId19"/>
    <p:sldId id="271" r:id="rId20"/>
    <p:sldId id="274" r:id="rId21"/>
    <p:sldId id="291" r:id="rId22"/>
    <p:sldId id="289" r:id="rId23"/>
    <p:sldId id="279" r:id="rId24"/>
    <p:sldId id="280" r:id="rId25"/>
    <p:sldId id="283" r:id="rId26"/>
    <p:sldId id="290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2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4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57E8DB-6B5B-43E5-8EB5-100CE2041259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C05C9CD-82EF-4FCD-A9EF-0504640BC0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1940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7D981C-3B0D-4422-A413-DD0042F399C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72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7E27-F243-3005-9D5D-91C4CE13B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C9ACEC-78BB-826F-D352-C1D74E546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5D92C-7538-A6E4-76C2-72C86D208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25E88C-D6B1-8574-38F4-72C480393B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12E9B3-46F3-3D6D-C35F-FF01AA674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0350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F22DB-2031-2D37-5792-A9CDABD14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CC039A-C47D-1049-F2D6-847037B655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67245-F3F2-FAD9-E67F-FBF425B8E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7EDE4-0332-734D-4310-B76FC9AFC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410E4-2561-DE08-3F37-FEE2C329E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252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6C8F52-EC6D-E48E-F885-05407E2138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76C4CB-F366-A260-007D-C0517D1FE7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6ABBB-59C7-6127-F9DB-B47AD6272F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ED674E-88DA-CA62-2EA6-9D8770A6FD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7F607-020D-796B-193B-0C6371DED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9580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6E78D-1D83-0C49-5788-F7D9F924E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796271-E1AD-DD4B-A976-495FB1A063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8F5FEB-469C-0A59-A5EA-3807A35E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5A1F2-D5A7-DF8C-CFA5-6E2F3DC1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758936-BD1B-1B1D-E846-CB5697E06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37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04C946-281E-DD7B-BC52-F0A1D6B0CA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2D86AF-A2F2-BA0D-A879-4B27CA7628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C4BEB7-AA88-0316-4F7E-0B87743B6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95C7D8-8472-48A8-C4B1-299CCB16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413E96-44C4-D246-3126-AC664AC5D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673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0C475-BD31-3F5F-1AC9-DED253BDAC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B0E3A3-2FE4-977D-833C-1ED43C8919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B85B7F-3767-EC48-6C1D-F868E724A8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06305D-F5F3-B57F-5341-45A73A4733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74CE61-6F89-0527-7804-4864629294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C7BC68-A8E8-E0E3-E706-1A897E0788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9407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58D9E-DE40-F55B-40CB-5C3542862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8E78FD-97E1-650D-1F8A-B54108A6FC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5C9F34-A27F-F4CA-7F9A-140CCDF06B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3EF200-90D6-AFC5-5A56-570998FD3B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7FD18A-4047-A01A-F49E-7D2320302F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75D9D6-3E19-A8BE-F39D-3ACA0B31C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FB3FD3-DF84-6F3D-25BA-9AED2F37DE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289D81-D3A8-5627-9536-E5DBFD47C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7328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E13CC-DCBC-751C-3EE6-CD896153B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9438A9-E4F0-DBEB-1F1B-B19585F1B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5D849B-0F79-CF4B-52BC-3C5FDAC1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145C24-CFAD-0B96-8F94-62A2DBA24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4345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FAC72B-3169-E63C-5A6F-576E0A183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91B6451-CFC6-42B8-0733-B594F327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F72627-2570-676C-17B0-80488F3BB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03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D0079-5959-B363-3685-8EF71B9BE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2D91C4-9530-D719-23AD-279DD5CDE8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AEA70D-B9E3-714B-7018-8E01F27A0B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9AF560-6EBC-56E4-0E70-9296D1062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37BAE-1B1F-B1C7-4F32-952F18D83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78B8C0-C131-3360-3890-5BBF8F2EB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506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0379B9-6434-5B99-086D-B39B7A401F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320017-EAB3-F934-55F0-AF333CF934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EC792E-FA14-D808-B6D4-31BD47AC9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FECB5A-0863-4AF9-3428-A13B16E4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94E4A5-281B-671C-B353-DBDFC37C9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A2A1D-ADF0-8B50-4800-85D220B9EC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540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A67507-7FA7-9B3B-0FD7-72EA2D27CF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2788BF-1EBE-8803-B54D-87CBD92D8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03839C-6AB1-42AA-4462-710ADE840E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8E765-54EB-4A84-B8BC-A30F0458567E}" type="datetimeFigureOut">
              <a:rPr lang="en-US" smtClean="0"/>
              <a:t>12/11/2022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AC6C22-DC06-F35B-5983-1AC825309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0B4FB-9760-E660-ECA2-FA1162C1F8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F8B6F-CEDB-4180-9CF0-FBB3271348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9182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who.int/fr/news-room/fact-sheets/detail/cancer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51FD8-6F23-2DBA-C829-835149A42D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56522" y="419999"/>
            <a:ext cx="9144000" cy="1143759"/>
          </a:xfrm>
        </p:spPr>
        <p:txBody>
          <a:bodyPr>
            <a:normAutofit fontScale="90000"/>
          </a:bodyPr>
          <a:lstStyle/>
          <a:p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Présentation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la </a:t>
            </a:r>
            <a:b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soutenance</a:t>
            </a:r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stage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D91687-DE76-CEC9-CE8E-9254F5D828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44" t="28782" r="37934" b="15732"/>
          <a:stretch/>
        </p:blipFill>
        <p:spPr>
          <a:xfrm>
            <a:off x="1073426" y="1600200"/>
            <a:ext cx="9594574" cy="554052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F8D4A-1088-3F70-E93F-BDC7A0F5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291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Rectangle: Rounded Corners 68">
            <a:extLst>
              <a:ext uri="{FF2B5EF4-FFF2-40B4-BE49-F238E27FC236}">
                <a16:creationId xmlns:a16="http://schemas.microsoft.com/office/drawing/2014/main" id="{755C1057-838B-36BC-0AAC-17D9F23390CD}"/>
              </a:ext>
            </a:extLst>
          </p:cNvPr>
          <p:cNvSpPr/>
          <p:nvPr/>
        </p:nvSpPr>
        <p:spPr>
          <a:xfrm>
            <a:off x="1053545" y="1489632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52DF54D9-C478-6745-451C-AEBB68F9618F}"/>
              </a:ext>
            </a:extLst>
          </p:cNvPr>
          <p:cNvSpPr txBox="1"/>
          <p:nvPr/>
        </p:nvSpPr>
        <p:spPr>
          <a:xfrm>
            <a:off x="1027042" y="1611674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Prétraitement</a:t>
            </a:r>
            <a:endParaRPr lang="en-US" dirty="0"/>
          </a:p>
        </p:txBody>
      </p:sp>
      <p:sp>
        <p:nvSpPr>
          <p:cNvPr id="71" name="Arrow: Down 70">
            <a:extLst>
              <a:ext uri="{FF2B5EF4-FFF2-40B4-BE49-F238E27FC236}">
                <a16:creationId xmlns:a16="http://schemas.microsoft.com/office/drawing/2014/main" id="{8D6DC665-1DFC-7E81-13F4-BFD6C2B194FA}"/>
              </a:ext>
            </a:extLst>
          </p:cNvPr>
          <p:cNvSpPr/>
          <p:nvPr/>
        </p:nvSpPr>
        <p:spPr>
          <a:xfrm rot="16200000">
            <a:off x="5324449" y="1315951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1F106EB3-A0E8-2F53-A373-AEA8B16ED591}"/>
              </a:ext>
            </a:extLst>
          </p:cNvPr>
          <p:cNvSpPr/>
          <p:nvPr/>
        </p:nvSpPr>
        <p:spPr>
          <a:xfrm>
            <a:off x="6096000" y="1381692"/>
            <a:ext cx="3886200" cy="78186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2EF4E39A-D869-A3AD-268D-9FF77DA331AA}"/>
              </a:ext>
            </a:extLst>
          </p:cNvPr>
          <p:cNvSpPr txBox="1"/>
          <p:nvPr/>
        </p:nvSpPr>
        <p:spPr>
          <a:xfrm>
            <a:off x="6096000" y="1567337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Unsharp Masking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AFBCCE7-DBEF-5B35-10D3-F5A1607231DA}"/>
              </a:ext>
            </a:extLst>
          </p:cNvPr>
          <p:cNvSpPr txBox="1"/>
          <p:nvPr/>
        </p:nvSpPr>
        <p:spPr>
          <a:xfrm>
            <a:off x="503582" y="397565"/>
            <a:ext cx="1077401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Prétraitement</a:t>
            </a:r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CCB8DA0D-1352-50A0-5236-AA0053755D53}"/>
              </a:ext>
            </a:extLst>
          </p:cNvPr>
          <p:cNvSpPr txBox="1"/>
          <p:nvPr/>
        </p:nvSpPr>
        <p:spPr>
          <a:xfrm>
            <a:off x="1659699" y="6048790"/>
            <a:ext cx="8872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 : image </a:t>
            </a:r>
            <a:r>
              <a:rPr lang="en-US" dirty="0" err="1"/>
              <a:t>originale</a:t>
            </a:r>
            <a:r>
              <a:rPr lang="en-US" dirty="0"/>
              <a:t>		(b) : image après application de </a:t>
            </a:r>
            <a:r>
              <a:rPr lang="en-US" dirty="0" err="1"/>
              <a:t>l’unsharp</a:t>
            </a:r>
            <a:r>
              <a:rPr lang="en-US" dirty="0"/>
              <a:t> masking </a:t>
            </a:r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6693F2BE-574A-3CFC-666C-B114BB779B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997" y="2558811"/>
            <a:ext cx="6676373" cy="3534027"/>
          </a:xfrm>
          <a:prstGeom prst="rect">
            <a:avLst/>
          </a:prstGeom>
        </p:spPr>
      </p:pic>
      <p:sp>
        <p:nvSpPr>
          <p:cNvPr id="80" name="TextBox 79">
            <a:extLst>
              <a:ext uri="{FF2B5EF4-FFF2-40B4-BE49-F238E27FC236}">
                <a16:creationId xmlns:a16="http://schemas.microsoft.com/office/drawing/2014/main" id="{0B33A587-DCB2-BC65-76A9-6FD90CE2B995}"/>
              </a:ext>
            </a:extLst>
          </p:cNvPr>
          <p:cNvSpPr txBox="1"/>
          <p:nvPr/>
        </p:nvSpPr>
        <p:spPr>
          <a:xfrm>
            <a:off x="10910170" y="6275830"/>
            <a:ext cx="19958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1134497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9724E0-AB75-9FDC-88B6-C707D35BD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8971"/>
            <a:ext cx="10515600" cy="1325563"/>
          </a:xfrm>
        </p:spPr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Extraction de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caractéristiques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FA4EE-48D7-6D49-25E2-E72C16244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003BD4-DE7D-2AF8-0395-2338BED83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11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EF098F7C-60E3-23A3-4277-291D33B7F26C}"/>
              </a:ext>
            </a:extLst>
          </p:cNvPr>
          <p:cNvSpPr/>
          <p:nvPr/>
        </p:nvSpPr>
        <p:spPr>
          <a:xfrm>
            <a:off x="1099930" y="3542325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2B3FBF-0CCF-6625-565F-AE3424CA83AF}"/>
              </a:ext>
            </a:extLst>
          </p:cNvPr>
          <p:cNvSpPr txBox="1"/>
          <p:nvPr/>
        </p:nvSpPr>
        <p:spPr>
          <a:xfrm>
            <a:off x="1099929" y="3654866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Extraction de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9EAAEDBD-FB3F-9492-3CDA-734373CFF87A}"/>
              </a:ext>
            </a:extLst>
          </p:cNvPr>
          <p:cNvSpPr/>
          <p:nvPr/>
        </p:nvSpPr>
        <p:spPr>
          <a:xfrm rot="16200000">
            <a:off x="5357570" y="3359143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6D324F2-CD00-815D-F9E3-2FD7CC6B570D}"/>
              </a:ext>
            </a:extLst>
          </p:cNvPr>
          <p:cNvSpPr/>
          <p:nvPr/>
        </p:nvSpPr>
        <p:spPr>
          <a:xfrm>
            <a:off x="6096000" y="3406185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99FF3B9-7F99-91AD-8ABD-8E6C28DA8FAB}"/>
              </a:ext>
            </a:extLst>
          </p:cNvPr>
          <p:cNvSpPr txBox="1"/>
          <p:nvPr/>
        </p:nvSpPr>
        <p:spPr>
          <a:xfrm>
            <a:off x="6009862" y="3443863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Statistiques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6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D0E0D6CE-97E5-BC3C-D6EB-FAB8A7E99066}"/>
              </a:ext>
            </a:extLst>
          </p:cNvPr>
          <p:cNvSpPr/>
          <p:nvPr/>
        </p:nvSpPr>
        <p:spPr>
          <a:xfrm>
            <a:off x="7818795" y="3413370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84B024EE-ECA0-8177-D068-9A0A3FBDF224}"/>
              </a:ext>
            </a:extLst>
          </p:cNvPr>
          <p:cNvSpPr/>
          <p:nvPr/>
        </p:nvSpPr>
        <p:spPr>
          <a:xfrm>
            <a:off x="9541590" y="3428683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67A21A2-F0B9-420F-1A1F-D2E1198EFC3E}"/>
              </a:ext>
            </a:extLst>
          </p:cNvPr>
          <p:cNvSpPr txBox="1"/>
          <p:nvPr/>
        </p:nvSpPr>
        <p:spPr>
          <a:xfrm>
            <a:off x="7729332" y="3428683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 </a:t>
            </a:r>
            <a:r>
              <a:rPr lang="en-US" dirty="0" err="1"/>
              <a:t>ordre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24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5A37370-4682-0756-14E4-27534965CED6}"/>
              </a:ext>
            </a:extLst>
          </p:cNvPr>
          <p:cNvSpPr txBox="1"/>
          <p:nvPr/>
        </p:nvSpPr>
        <p:spPr>
          <a:xfrm>
            <a:off x="9448802" y="3444452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Hu Invariant:</a:t>
            </a:r>
          </a:p>
          <a:p>
            <a:pPr algn="ctr"/>
            <a:r>
              <a:rPr lang="en-US" dirty="0"/>
              <a:t>7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69203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B5299-BB8D-D50C-061C-22BEF163BD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Splitting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D77E8E-56F1-B61E-767A-1D54F54641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D28DBD-0282-D306-D510-88468F4BE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12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AD6B7D7-013F-540C-27A6-6EC43B9E580B}"/>
              </a:ext>
            </a:extLst>
          </p:cNvPr>
          <p:cNvSpPr/>
          <p:nvPr/>
        </p:nvSpPr>
        <p:spPr>
          <a:xfrm>
            <a:off x="838200" y="3572108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318812-C7D4-4149-6AF3-C42455530971}"/>
              </a:ext>
            </a:extLst>
          </p:cNvPr>
          <p:cNvSpPr txBox="1"/>
          <p:nvPr/>
        </p:nvSpPr>
        <p:spPr>
          <a:xfrm>
            <a:off x="838200" y="3671984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Entraînement</a:t>
            </a:r>
            <a:r>
              <a:rPr lang="en-US" dirty="0"/>
              <a:t> de </a:t>
            </a:r>
            <a:r>
              <a:rPr lang="en-US" dirty="0" err="1"/>
              <a:t>modèle</a:t>
            </a:r>
            <a:r>
              <a:rPr lang="en-US" dirty="0"/>
              <a:t> et test </a:t>
            </a:r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4BD09F61-7AF1-DC1E-B531-803C65E11FC3}"/>
              </a:ext>
            </a:extLst>
          </p:cNvPr>
          <p:cNvSpPr/>
          <p:nvPr/>
        </p:nvSpPr>
        <p:spPr>
          <a:xfrm rot="14815754">
            <a:off x="5194431" y="3048521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36CC745-DC2E-09F5-8344-5A7AFD5AE927}"/>
              </a:ext>
            </a:extLst>
          </p:cNvPr>
          <p:cNvSpPr/>
          <p:nvPr/>
        </p:nvSpPr>
        <p:spPr>
          <a:xfrm>
            <a:off x="5932039" y="2726636"/>
            <a:ext cx="4103169" cy="10958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48251A-C90A-4AD4-E3CC-FBA9C3B6FF33}"/>
              </a:ext>
            </a:extLst>
          </p:cNvPr>
          <p:cNvSpPr txBox="1"/>
          <p:nvPr/>
        </p:nvSpPr>
        <p:spPr>
          <a:xfrm>
            <a:off x="6056251" y="2894187"/>
            <a:ext cx="37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</a:t>
            </a:r>
            <a:r>
              <a:rPr lang="en-US" dirty="0" err="1"/>
              <a:t>l’entrainement</a:t>
            </a:r>
            <a:r>
              <a:rPr lang="en-US" dirty="0"/>
              <a:t> du </a:t>
            </a:r>
            <a:r>
              <a:rPr lang="en-US" dirty="0" err="1"/>
              <a:t>modèle</a:t>
            </a:r>
            <a:r>
              <a:rPr lang="en-US" dirty="0"/>
              <a:t> : 80% des </a:t>
            </a:r>
            <a:r>
              <a:rPr lang="en-US" dirty="0" err="1"/>
              <a:t>données</a:t>
            </a:r>
            <a:endParaRPr lang="en-US" dirty="0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014DAE6E-F4C7-6DB9-4233-F4EC631A17C7}"/>
              </a:ext>
            </a:extLst>
          </p:cNvPr>
          <p:cNvSpPr/>
          <p:nvPr/>
        </p:nvSpPr>
        <p:spPr>
          <a:xfrm rot="18127175">
            <a:off x="5195429" y="4081128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BA10B0CD-D9D5-7505-082D-7C05F85CC93D}"/>
              </a:ext>
            </a:extLst>
          </p:cNvPr>
          <p:cNvSpPr/>
          <p:nvPr/>
        </p:nvSpPr>
        <p:spPr>
          <a:xfrm>
            <a:off x="5896369" y="4608610"/>
            <a:ext cx="4151233" cy="99986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7CD4FA7-B243-B39C-0C1D-B6DFDBB97539}"/>
              </a:ext>
            </a:extLst>
          </p:cNvPr>
          <p:cNvSpPr txBox="1"/>
          <p:nvPr/>
        </p:nvSpPr>
        <p:spPr>
          <a:xfrm>
            <a:off x="6072810" y="4770593"/>
            <a:ext cx="37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le test du </a:t>
            </a:r>
            <a:r>
              <a:rPr lang="en-US" dirty="0" err="1"/>
              <a:t>modèle</a:t>
            </a:r>
            <a:r>
              <a:rPr lang="en-US" dirty="0"/>
              <a:t> : 20% des </a:t>
            </a:r>
            <a:r>
              <a:rPr lang="en-US" dirty="0" err="1"/>
              <a:t>données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674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F6A5C9-5623-780F-EAB5-C7A2E5E16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Phase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d’apprentissage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119BDE-0C08-C9AC-3BC0-2BECEA463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13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C95093C-9438-81E9-7393-DB450670B719}"/>
              </a:ext>
            </a:extLst>
          </p:cNvPr>
          <p:cNvSpPr/>
          <p:nvPr/>
        </p:nvSpPr>
        <p:spPr>
          <a:xfrm>
            <a:off x="3597966" y="1962344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04E955-1144-E8DE-32F1-3F98B8055E38}"/>
              </a:ext>
            </a:extLst>
          </p:cNvPr>
          <p:cNvSpPr txBox="1"/>
          <p:nvPr/>
        </p:nvSpPr>
        <p:spPr>
          <a:xfrm>
            <a:off x="3644354" y="2076471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Apprentissage</a:t>
            </a:r>
            <a:r>
              <a:rPr lang="en-US" dirty="0"/>
              <a:t> du </a:t>
            </a:r>
            <a:r>
              <a:rPr lang="en-US" dirty="0" err="1"/>
              <a:t>modèle</a:t>
            </a:r>
            <a:endParaRPr lang="en-US" dirty="0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4DC1CAB3-9532-B85A-426B-E79CD36DBFBC}"/>
              </a:ext>
            </a:extLst>
          </p:cNvPr>
          <p:cNvSpPr/>
          <p:nvPr/>
        </p:nvSpPr>
        <p:spPr>
          <a:xfrm rot="18706845">
            <a:off x="7610687" y="2501704"/>
            <a:ext cx="202028" cy="1334506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0F9391D3-F320-0757-B6E1-F718DC06052E}"/>
              </a:ext>
            </a:extLst>
          </p:cNvPr>
          <p:cNvSpPr/>
          <p:nvPr/>
        </p:nvSpPr>
        <p:spPr>
          <a:xfrm rot="19793061">
            <a:off x="6658339" y="2561861"/>
            <a:ext cx="192706" cy="1241470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Down 12">
            <a:extLst>
              <a:ext uri="{FF2B5EF4-FFF2-40B4-BE49-F238E27FC236}">
                <a16:creationId xmlns:a16="http://schemas.microsoft.com/office/drawing/2014/main" id="{A62C7705-0FA2-B011-41B7-C699DF9E8B8F}"/>
              </a:ext>
            </a:extLst>
          </p:cNvPr>
          <p:cNvSpPr/>
          <p:nvPr/>
        </p:nvSpPr>
        <p:spPr>
          <a:xfrm>
            <a:off x="5218286" y="2670732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9013A97F-9691-B2C5-72A8-F4B3F14F60CA}"/>
              </a:ext>
            </a:extLst>
          </p:cNvPr>
          <p:cNvSpPr/>
          <p:nvPr/>
        </p:nvSpPr>
        <p:spPr>
          <a:xfrm>
            <a:off x="1052047" y="3765030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9CF1471-A554-AABC-8078-2D991AA93357}"/>
              </a:ext>
            </a:extLst>
          </p:cNvPr>
          <p:cNvSpPr/>
          <p:nvPr/>
        </p:nvSpPr>
        <p:spPr>
          <a:xfrm>
            <a:off x="2887497" y="3765030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77CB0E43-B1CF-18A3-C64E-E9735C33A28E}"/>
              </a:ext>
            </a:extLst>
          </p:cNvPr>
          <p:cNvSpPr/>
          <p:nvPr/>
        </p:nvSpPr>
        <p:spPr>
          <a:xfrm>
            <a:off x="4722947" y="3765030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C9C19054-F630-5330-453C-9D3819937334}"/>
              </a:ext>
            </a:extLst>
          </p:cNvPr>
          <p:cNvSpPr/>
          <p:nvPr/>
        </p:nvSpPr>
        <p:spPr>
          <a:xfrm>
            <a:off x="6236089" y="3734822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E1692257-13C9-9DBB-C1DD-F23E2F59CFEF}"/>
              </a:ext>
            </a:extLst>
          </p:cNvPr>
          <p:cNvSpPr/>
          <p:nvPr/>
        </p:nvSpPr>
        <p:spPr>
          <a:xfrm>
            <a:off x="8045726" y="3734822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4C6415B-8626-25B6-FADB-7244B3670575}"/>
              </a:ext>
            </a:extLst>
          </p:cNvPr>
          <p:cNvSpPr txBox="1"/>
          <p:nvPr/>
        </p:nvSpPr>
        <p:spPr>
          <a:xfrm>
            <a:off x="1094661" y="3866311"/>
            <a:ext cx="10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SVM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3308F8A-17EE-FFBC-1E31-9044C4FC7272}"/>
              </a:ext>
            </a:extLst>
          </p:cNvPr>
          <p:cNvSpPr txBox="1"/>
          <p:nvPr/>
        </p:nvSpPr>
        <p:spPr>
          <a:xfrm>
            <a:off x="8099782" y="3858337"/>
            <a:ext cx="10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LDA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87ED4CB-24D4-BD08-29C0-8D3F786AB72C}"/>
              </a:ext>
            </a:extLst>
          </p:cNvPr>
          <p:cNvSpPr txBox="1"/>
          <p:nvPr/>
        </p:nvSpPr>
        <p:spPr>
          <a:xfrm>
            <a:off x="6269190" y="3863002"/>
            <a:ext cx="10871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/>
              <a:t>LightGBM</a:t>
            </a:r>
            <a:endParaRPr lang="en-US" sz="16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C417DC-8FFD-7864-25C9-B8A0C72EC65E}"/>
              </a:ext>
            </a:extLst>
          </p:cNvPr>
          <p:cNvSpPr txBox="1"/>
          <p:nvPr/>
        </p:nvSpPr>
        <p:spPr>
          <a:xfrm>
            <a:off x="4729574" y="3896520"/>
            <a:ext cx="10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RF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9BF164-EC7A-2745-54FA-A7D32D265BD4}"/>
              </a:ext>
            </a:extLst>
          </p:cNvPr>
          <p:cNvSpPr txBox="1"/>
          <p:nvPr/>
        </p:nvSpPr>
        <p:spPr>
          <a:xfrm>
            <a:off x="2935832" y="3896520"/>
            <a:ext cx="10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XGBoost</a:t>
            </a:r>
            <a:endParaRPr lang="en-US" dirty="0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E01E4982-B6BF-9998-EF21-298BFDB9253E}"/>
              </a:ext>
            </a:extLst>
          </p:cNvPr>
          <p:cNvSpPr/>
          <p:nvPr/>
        </p:nvSpPr>
        <p:spPr>
          <a:xfrm>
            <a:off x="9584681" y="3716122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3DA4DE-F290-45C3-7BA7-FC0A82E518FF}"/>
              </a:ext>
            </a:extLst>
          </p:cNvPr>
          <p:cNvSpPr txBox="1"/>
          <p:nvPr/>
        </p:nvSpPr>
        <p:spPr>
          <a:xfrm>
            <a:off x="9575259" y="3838852"/>
            <a:ext cx="1087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MLP</a:t>
            </a:r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752427EB-3238-6E15-0049-9974D13CC985}"/>
              </a:ext>
            </a:extLst>
          </p:cNvPr>
          <p:cNvSpPr/>
          <p:nvPr/>
        </p:nvSpPr>
        <p:spPr>
          <a:xfrm rot="18105923">
            <a:off x="8463256" y="1822551"/>
            <a:ext cx="357818" cy="2372062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Down 26">
            <a:extLst>
              <a:ext uri="{FF2B5EF4-FFF2-40B4-BE49-F238E27FC236}">
                <a16:creationId xmlns:a16="http://schemas.microsoft.com/office/drawing/2014/main" id="{7DF4B157-71CC-7552-4D39-57D67B388E2E}"/>
              </a:ext>
            </a:extLst>
          </p:cNvPr>
          <p:cNvSpPr/>
          <p:nvPr/>
        </p:nvSpPr>
        <p:spPr>
          <a:xfrm rot="3208309">
            <a:off x="2494605" y="2056321"/>
            <a:ext cx="357818" cy="2007579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Arrow: Down 27">
            <a:extLst>
              <a:ext uri="{FF2B5EF4-FFF2-40B4-BE49-F238E27FC236}">
                <a16:creationId xmlns:a16="http://schemas.microsoft.com/office/drawing/2014/main" id="{F3C9C1C2-6F66-BBE3-27AC-1677712B56B7}"/>
              </a:ext>
            </a:extLst>
          </p:cNvPr>
          <p:cNvSpPr/>
          <p:nvPr/>
        </p:nvSpPr>
        <p:spPr>
          <a:xfrm rot="2261747">
            <a:off x="3747614" y="2550029"/>
            <a:ext cx="220349" cy="125182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0030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DD1A0-2561-1D92-3581-936B812D36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35" y="198785"/>
            <a:ext cx="10515600" cy="1179442"/>
          </a:xfrm>
        </p:spPr>
        <p:txBody>
          <a:bodyPr>
            <a:normAutofit fontScale="90000"/>
          </a:bodyPr>
          <a:lstStyle/>
          <a:p>
            <a:r>
              <a:rPr lang="fr-FR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V- Résultats du premier travail : </a:t>
            </a:r>
            <a:br>
              <a:rPr lang="fr-FR" sz="4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DE1BAC-6C8C-95F9-82FC-9A69FFE1A3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1450" y="1391479"/>
            <a:ext cx="11194775" cy="5466521"/>
          </a:xfrm>
        </p:spPr>
        <p:txBody>
          <a:bodyPr>
            <a:normAutofit fontScale="92500" lnSpcReduction="20000"/>
          </a:bodyPr>
          <a:lstStyle/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457200" lvl="1" indent="0">
              <a:buNone/>
            </a:pPr>
            <a:endParaRPr lang="en-US" u="sng" dirty="0"/>
          </a:p>
          <a:p>
            <a:pPr marL="0" indent="0">
              <a:buNone/>
            </a:pPr>
            <a:endParaRPr lang="en-US" sz="2700" dirty="0"/>
          </a:p>
          <a:p>
            <a:r>
              <a:rPr lang="en-US" sz="3000" dirty="0"/>
              <a:t>Meilleur </a:t>
            </a:r>
            <a:r>
              <a:rPr lang="en-US" sz="3000" dirty="0" err="1"/>
              <a:t>classificateur</a:t>
            </a:r>
            <a:r>
              <a:rPr lang="en-US" sz="3000" dirty="0"/>
              <a:t> </a:t>
            </a:r>
            <a:r>
              <a:rPr lang="en-US" sz="3000" dirty="0">
                <a:sym typeface="Wingdings" panose="05000000000000000000" pitchFamily="2" charset="2"/>
              </a:rPr>
              <a:t></a:t>
            </a:r>
            <a:r>
              <a:rPr lang="en-US" sz="3000" dirty="0"/>
              <a:t> </a:t>
            </a:r>
            <a:r>
              <a:rPr lang="en-US" sz="3000" dirty="0" err="1"/>
              <a:t>XGBoost</a:t>
            </a:r>
            <a:r>
              <a:rPr lang="en-US" sz="3000" dirty="0"/>
              <a:t>   </a:t>
            </a:r>
          </a:p>
          <a:p>
            <a:pPr lvl="1"/>
            <a:r>
              <a:rPr lang="en-US" sz="3000" dirty="0"/>
              <a:t>Sur 2500 images :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/>
              <a:t>Accuracy : 95.6 %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/>
              <a:t>Precision : 95.8 %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/>
              <a:t>Recall : 96 %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sz="3000" dirty="0"/>
              <a:t>F1-score : 95.9 %</a:t>
            </a:r>
          </a:p>
          <a:p>
            <a:pPr marL="457200" lvl="1" indent="0">
              <a:buNone/>
            </a:pPr>
            <a:endParaRPr lang="en-US" u="sng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F042EE-4122-B665-9899-423B79C8A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14</a:t>
            </a:fld>
            <a:endParaRPr lang="en-US" sz="2000">
              <a:solidFill>
                <a:schemeClr val="tx1"/>
              </a:solidFill>
            </a:endParaRPr>
          </a:p>
        </p:txBody>
      </p:sp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99215B5D-A7D0-11A6-6261-618425B0FBF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44261"/>
              </p:ext>
            </p:extLst>
          </p:nvPr>
        </p:nvGraphicFramePr>
        <p:xfrm>
          <a:off x="851450" y="1010412"/>
          <a:ext cx="8128000" cy="2865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350613539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226207620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1423603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63101000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7135734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 err="1">
                          <a:effectLst/>
                        </a:rPr>
                        <a:t>Accuracy</a:t>
                      </a:r>
                      <a:r>
                        <a:rPr lang="fr-FR" sz="1800" dirty="0">
                          <a:effectLst/>
                        </a:rPr>
                        <a:t> (%)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err="1">
                          <a:effectLst/>
                        </a:rPr>
                        <a:t>Precision</a:t>
                      </a:r>
                      <a:r>
                        <a:rPr lang="fr-FR" sz="1800" dirty="0">
                          <a:effectLst/>
                        </a:rPr>
                        <a:t> (%)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 err="1">
                          <a:effectLst/>
                        </a:rPr>
                        <a:t>Recall</a:t>
                      </a:r>
                      <a:r>
                        <a:rPr lang="fr-FR" sz="1800" dirty="0">
                          <a:effectLst/>
                        </a:rPr>
                        <a:t> (%)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800" dirty="0">
                          <a:effectLst/>
                        </a:rPr>
                        <a:t>F1-score (%)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14179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b="1" dirty="0" err="1">
                          <a:solidFill>
                            <a:srgbClr val="00B050"/>
                          </a:solidFill>
                        </a:rPr>
                        <a:t>XGBoost</a:t>
                      </a:r>
                      <a:endParaRPr lang="en-US" b="1" dirty="0">
                        <a:solidFill>
                          <a:srgbClr val="00B050"/>
                        </a:solidFill>
                      </a:endParaRP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95.6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95.8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96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00B050"/>
                          </a:solidFill>
                        </a:rPr>
                        <a:t>95.9</a:t>
                      </a:r>
                    </a:p>
                  </a:txBody>
                  <a:tcPr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63801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701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542338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59883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MLP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92.2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5556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LightGBM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93.5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9474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9894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A91F2-1280-55B6-8F78-1D384A5016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0443"/>
            <a:ext cx="10515600" cy="3737114"/>
          </a:xfrm>
        </p:spPr>
        <p:txBody>
          <a:bodyPr/>
          <a:lstStyle/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453058-842B-2BB2-3ABF-894093DFA5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15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D9F6DA6-B18B-9577-6BBA-6E15B49C6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 err="1"/>
              <a:t>Comparaison</a:t>
            </a:r>
            <a:r>
              <a:rPr lang="en-US" b="1" u="sng" dirty="0"/>
              <a:t> avec les </a:t>
            </a:r>
            <a:r>
              <a:rPr lang="en-US" b="1" u="sng" dirty="0" err="1"/>
              <a:t>modèles</a:t>
            </a:r>
            <a:r>
              <a:rPr lang="en-US" b="1" u="sng" dirty="0"/>
              <a:t> de la </a:t>
            </a:r>
            <a:r>
              <a:rPr lang="en-US" b="1" u="sng" dirty="0" err="1"/>
              <a:t>littérature</a:t>
            </a:r>
            <a:r>
              <a:rPr lang="en-US" b="1" u="sng" dirty="0"/>
              <a:t>:</a:t>
            </a:r>
            <a:br>
              <a:rPr lang="en-US" b="1" u="sng" dirty="0"/>
            </a:br>
            <a:endParaRPr lang="en-US" dirty="0"/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E5FA706-2C2B-899D-F275-1478EE275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9126271"/>
              </p:ext>
            </p:extLst>
          </p:nvPr>
        </p:nvGraphicFramePr>
        <p:xfrm>
          <a:off x="1146314" y="2163889"/>
          <a:ext cx="9899372" cy="266046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11966">
                  <a:extLst>
                    <a:ext uri="{9D8B030D-6E8A-4147-A177-3AD203B41FA5}">
                      <a16:colId xmlns:a16="http://schemas.microsoft.com/office/drawing/2014/main" val="2782634696"/>
                    </a:ext>
                  </a:extLst>
                </a:gridCol>
                <a:gridCol w="1603513">
                  <a:extLst>
                    <a:ext uri="{9D8B030D-6E8A-4147-A177-3AD203B41FA5}">
                      <a16:colId xmlns:a16="http://schemas.microsoft.com/office/drawing/2014/main" val="3551205619"/>
                    </a:ext>
                  </a:extLst>
                </a:gridCol>
                <a:gridCol w="1497495">
                  <a:extLst>
                    <a:ext uri="{9D8B030D-6E8A-4147-A177-3AD203B41FA5}">
                      <a16:colId xmlns:a16="http://schemas.microsoft.com/office/drawing/2014/main" val="3050826413"/>
                    </a:ext>
                  </a:extLst>
                </a:gridCol>
                <a:gridCol w="1020418">
                  <a:extLst>
                    <a:ext uri="{9D8B030D-6E8A-4147-A177-3AD203B41FA5}">
                      <a16:colId xmlns:a16="http://schemas.microsoft.com/office/drawing/2014/main" val="3910025513"/>
                    </a:ext>
                  </a:extLst>
                </a:gridCol>
                <a:gridCol w="1065433">
                  <a:extLst>
                    <a:ext uri="{9D8B030D-6E8A-4147-A177-3AD203B41FA5}">
                      <a16:colId xmlns:a16="http://schemas.microsoft.com/office/drawing/2014/main" val="1515656779"/>
                    </a:ext>
                  </a:extLst>
                </a:gridCol>
                <a:gridCol w="1209083">
                  <a:extLst>
                    <a:ext uri="{9D8B030D-6E8A-4147-A177-3AD203B41FA5}">
                      <a16:colId xmlns:a16="http://schemas.microsoft.com/office/drawing/2014/main" val="1443278761"/>
                    </a:ext>
                  </a:extLst>
                </a:gridCol>
                <a:gridCol w="982381">
                  <a:extLst>
                    <a:ext uri="{9D8B030D-6E8A-4147-A177-3AD203B41FA5}">
                      <a16:colId xmlns:a16="http://schemas.microsoft.com/office/drawing/2014/main" val="2110232401"/>
                    </a:ext>
                  </a:extLst>
                </a:gridCol>
                <a:gridCol w="1209083">
                  <a:extLst>
                    <a:ext uri="{9D8B030D-6E8A-4147-A177-3AD203B41FA5}">
                      <a16:colId xmlns:a16="http://schemas.microsoft.com/office/drawing/2014/main" val="3958818868"/>
                    </a:ext>
                  </a:extLst>
                </a:gridCol>
              </a:tblGrid>
              <a:tr h="75625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Reference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Type de cancer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Classificateur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Taux de Test (%)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Accuracy (%)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Precision (%)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Recall (%)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F1-score (%)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48125285"/>
                  </a:ext>
                </a:extLst>
              </a:tr>
              <a:tr h="473601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[1]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Poumon et colon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DarkNet-19 + SVM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30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99.69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_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_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_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10239396"/>
                  </a:ext>
                </a:extLst>
              </a:tr>
              <a:tr h="447593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[2]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Poumon et colon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>
                          <a:effectLst/>
                        </a:rPr>
                        <a:t>CNN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30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96.33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96.39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96.37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96.38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0764443"/>
                  </a:ext>
                </a:extLst>
              </a:tr>
              <a:tr h="756256"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Modèle proposé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Poumon et colon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XGBoost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30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98.6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>
                          <a:effectLst/>
                        </a:rPr>
                        <a:t>99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FR" sz="1800" dirty="0">
                          <a:effectLst/>
                        </a:rPr>
                        <a:t>98.8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382440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2654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F33BD-1823-1658-979F-86C69AE9A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VI-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Deuxième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Travail :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des maladies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pulmonaires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E38C26-6F82-6A94-994C-A22E448450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L’objectif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principal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travail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construire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des maladies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pulmonaires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Pour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faire,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j’ai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utilisé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base de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données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NIH</a:t>
            </a:r>
          </a:p>
          <a:p>
            <a:pPr marL="0" indent="0" algn="l">
              <a:buNone/>
            </a:pPr>
            <a:r>
              <a:rPr lang="fr-FR" sz="2200" b="1" i="0" u="sng" strike="noStrike" baseline="0" dirty="0">
                <a:latin typeface="CIDFont+F2"/>
              </a:rPr>
              <a:t>Description de la base de données NIH :</a:t>
            </a:r>
          </a:p>
          <a:p>
            <a:r>
              <a:rPr lang="fr-FR" sz="2200" dirty="0">
                <a:latin typeface="CIDFont+F4"/>
              </a:rPr>
              <a:t>C</a:t>
            </a:r>
            <a:r>
              <a:rPr lang="fr-FR" sz="2200" b="0" i="0" u="none" strike="noStrike" baseline="0" dirty="0">
                <a:latin typeface="CIDFont+F4"/>
              </a:rPr>
              <a:t>ollection formée de 112 120 images X-ray, de dimension 1024x1024, avec les étiquettes des maladies</a:t>
            </a:r>
          </a:p>
          <a:p>
            <a:r>
              <a:rPr lang="fr-FR" sz="2200" dirty="0">
                <a:latin typeface="CIDFont+F4"/>
              </a:rPr>
              <a:t>E</a:t>
            </a:r>
            <a:r>
              <a:rPr lang="fr-FR" sz="2200" b="0" i="0" u="none" strike="noStrike" baseline="0" dirty="0">
                <a:latin typeface="CIDFont+F4"/>
              </a:rPr>
              <a:t>chantillon aléatoire formé de 1400 images X-ray. </a:t>
            </a:r>
          </a:p>
          <a:p>
            <a:r>
              <a:rPr lang="fr-FR" sz="2200" dirty="0">
                <a:latin typeface="CIDFont+F4"/>
              </a:rPr>
              <a:t>C</a:t>
            </a:r>
            <a:r>
              <a:rPr lang="fr-FR" sz="2200" b="0" i="0" u="none" strike="noStrike" baseline="0" dirty="0">
                <a:latin typeface="CIDFont+F4"/>
              </a:rPr>
              <a:t>lassification multi classe avec 3 classes :</a:t>
            </a:r>
          </a:p>
          <a:p>
            <a:pPr lvl="1"/>
            <a:r>
              <a:rPr lang="fr-FR" sz="2200" b="0" i="0" u="none" strike="noStrike" baseline="0" dirty="0">
                <a:latin typeface="CIDFont+F4"/>
              </a:rPr>
              <a:t>classe effusion (400 images)</a:t>
            </a:r>
          </a:p>
          <a:p>
            <a:pPr lvl="1"/>
            <a:r>
              <a:rPr lang="fr-FR" sz="2400" b="0" i="0" u="none" strike="noStrike" baseline="0" dirty="0">
                <a:latin typeface="CIDFont+F4"/>
              </a:rPr>
              <a:t>classe infiltration (400 images)	</a:t>
            </a:r>
          </a:p>
          <a:p>
            <a:pPr lvl="1"/>
            <a:r>
              <a:rPr lang="fr-FR" sz="2400" b="0" i="0" u="none" strike="noStrike" baseline="0" dirty="0">
                <a:latin typeface="CIDFont+F4"/>
              </a:rPr>
              <a:t>classe aucune maladie (nommée ‘No </a:t>
            </a:r>
            <a:r>
              <a:rPr lang="fr-FR" sz="2400" b="0" i="0" u="none" strike="noStrike" baseline="0" dirty="0" err="1">
                <a:latin typeface="CIDFont+F4"/>
              </a:rPr>
              <a:t>Findings</a:t>
            </a:r>
            <a:r>
              <a:rPr lang="fr-FR" sz="2400" b="0" i="0" u="none" strike="noStrike" baseline="0" dirty="0">
                <a:latin typeface="CIDFont+F4"/>
              </a:rPr>
              <a:t>’ dans la base de données) (600 images).</a:t>
            </a:r>
            <a:endParaRPr lang="fr-FR" sz="2000" dirty="0">
              <a:latin typeface="CIDFont+F4"/>
            </a:endParaRPr>
          </a:p>
          <a:p>
            <a:pPr marL="457200" lvl="1" indent="0">
              <a:buNone/>
            </a:pPr>
            <a:endParaRPr lang="fr-FR" sz="2000" dirty="0">
              <a:latin typeface="CIDFont+F4"/>
            </a:endParaRPr>
          </a:p>
          <a:p>
            <a:pPr marL="457200" lvl="1" indent="0">
              <a:buNone/>
            </a:pPr>
            <a:r>
              <a:rPr lang="fr-FR" b="1" u="sng" dirty="0">
                <a:latin typeface="CIDFont+F4"/>
              </a:rPr>
              <a:t>1-</a:t>
            </a:r>
            <a:r>
              <a:rPr lang="fr-FR" b="1" i="0" u="sng" strike="noStrike" baseline="0" dirty="0">
                <a:latin typeface="CIDFont+F4"/>
              </a:rPr>
              <a:t>Effusion </a:t>
            </a:r>
            <a:r>
              <a:rPr lang="fr-FR" b="0" i="0" u="none" strike="noStrike" baseline="0" dirty="0">
                <a:latin typeface="CIDFont+F4"/>
              </a:rPr>
              <a:t>: Accumulation anormale de liquide dans les espaces creux, autrement dit c’est</a:t>
            </a:r>
          </a:p>
          <a:p>
            <a:pPr marL="0" indent="0" algn="l">
              <a:buNone/>
            </a:pPr>
            <a:r>
              <a:rPr lang="fr-FR" sz="2400" b="0" i="0" u="none" strike="noStrike" baseline="0" dirty="0">
                <a:latin typeface="CIDFont+F4"/>
              </a:rPr>
              <a:t>une collection de liquide entre les deux couches de membrane recouvrant les poumons.</a:t>
            </a:r>
          </a:p>
          <a:p>
            <a:pPr marL="0" indent="0" algn="l">
              <a:buNone/>
            </a:pPr>
            <a:r>
              <a:rPr lang="fr-FR" sz="2400" b="1" i="0" u="sng" strike="noStrike" baseline="0" dirty="0">
                <a:latin typeface="CIDFont+F4"/>
              </a:rPr>
              <a:t>2- Infiltration : </a:t>
            </a:r>
            <a:r>
              <a:rPr lang="fr-FR" sz="2400" b="0" i="0" u="none" strike="noStrike" baseline="0" dirty="0">
                <a:latin typeface="CIDFont+F4"/>
              </a:rPr>
              <a:t>L'infiltration est la diffusion ou l'accumulation (dans un tissu ou des cellules)</a:t>
            </a:r>
          </a:p>
          <a:p>
            <a:pPr marL="0" indent="0" algn="l">
              <a:buNone/>
            </a:pPr>
            <a:r>
              <a:rPr lang="fr-FR" sz="2400" b="0" i="0" u="none" strike="noStrike" baseline="0" dirty="0">
                <a:latin typeface="CIDFont+F4"/>
              </a:rPr>
              <a:t>de substances étrangères en quantités supérieures à la normale.</a:t>
            </a:r>
            <a:endParaRPr lang="en-US" sz="2400" dirty="0"/>
          </a:p>
          <a:p>
            <a:pPr marL="457200" lvl="1" indent="0">
              <a:buNone/>
            </a:pPr>
            <a:endParaRPr lang="fr-FR" sz="2400" b="0" i="0" u="none" strike="noStrike" baseline="0" dirty="0">
              <a:latin typeface="CIDFont+F4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6145BD-6DE1-C0EE-6A96-6A2A8F454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16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77255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5FB5C2-44E2-16AB-BE29-F1B393603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44032"/>
            <a:ext cx="2743200" cy="365125"/>
          </a:xfrm>
        </p:spPr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17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29" name="Arrow: Down 28">
            <a:extLst>
              <a:ext uri="{FF2B5EF4-FFF2-40B4-BE49-F238E27FC236}">
                <a16:creationId xmlns:a16="http://schemas.microsoft.com/office/drawing/2014/main" id="{1B75BC7B-349E-CBD7-FDF0-2E9FE9443DB5}"/>
              </a:ext>
            </a:extLst>
          </p:cNvPr>
          <p:cNvSpPr/>
          <p:nvPr/>
        </p:nvSpPr>
        <p:spPr>
          <a:xfrm>
            <a:off x="2690191" y="1227329"/>
            <a:ext cx="265044" cy="45557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9E496808-ABA9-6586-1EE8-7161029DB04C}"/>
              </a:ext>
            </a:extLst>
          </p:cNvPr>
          <p:cNvSpPr/>
          <p:nvPr/>
        </p:nvSpPr>
        <p:spPr>
          <a:xfrm>
            <a:off x="1007163" y="551505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1DB3E4D-2D15-4FC5-7D8C-27BEED16F159}"/>
              </a:ext>
            </a:extLst>
          </p:cNvPr>
          <p:cNvSpPr txBox="1"/>
          <p:nvPr/>
        </p:nvSpPr>
        <p:spPr>
          <a:xfrm>
            <a:off x="1060174" y="674967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Acquisition des images</a:t>
            </a:r>
          </a:p>
        </p:txBody>
      </p:sp>
      <p:sp>
        <p:nvSpPr>
          <p:cNvPr id="36" name="Rectangle: Rounded Corners 35">
            <a:extLst>
              <a:ext uri="{FF2B5EF4-FFF2-40B4-BE49-F238E27FC236}">
                <a16:creationId xmlns:a16="http://schemas.microsoft.com/office/drawing/2014/main" id="{F6201972-2CAB-1F9A-B133-45DC5BE7909F}"/>
              </a:ext>
            </a:extLst>
          </p:cNvPr>
          <p:cNvSpPr/>
          <p:nvPr/>
        </p:nvSpPr>
        <p:spPr>
          <a:xfrm>
            <a:off x="927651" y="2901765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: Rounded Corners 36">
            <a:extLst>
              <a:ext uri="{FF2B5EF4-FFF2-40B4-BE49-F238E27FC236}">
                <a16:creationId xmlns:a16="http://schemas.microsoft.com/office/drawing/2014/main" id="{A4F759E7-1837-B7AD-27E5-C0EF47392806}"/>
              </a:ext>
            </a:extLst>
          </p:cNvPr>
          <p:cNvSpPr/>
          <p:nvPr/>
        </p:nvSpPr>
        <p:spPr>
          <a:xfrm>
            <a:off x="960782" y="1724233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35F3E39-5CE1-35A7-0974-15B3CC9998FF}"/>
              </a:ext>
            </a:extLst>
          </p:cNvPr>
          <p:cNvSpPr txBox="1"/>
          <p:nvPr/>
        </p:nvSpPr>
        <p:spPr>
          <a:xfrm>
            <a:off x="1258955" y="3024496"/>
            <a:ext cx="3180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Extraction de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35042E4-F254-6175-D9FF-96F8C0F76979}"/>
              </a:ext>
            </a:extLst>
          </p:cNvPr>
          <p:cNvSpPr txBox="1"/>
          <p:nvPr/>
        </p:nvSpPr>
        <p:spPr>
          <a:xfrm>
            <a:off x="1351720" y="1844969"/>
            <a:ext cx="306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Segmentation</a:t>
            </a:r>
          </a:p>
        </p:txBody>
      </p:sp>
      <p:sp>
        <p:nvSpPr>
          <p:cNvPr id="44" name="Arrow: Down 43">
            <a:extLst>
              <a:ext uri="{FF2B5EF4-FFF2-40B4-BE49-F238E27FC236}">
                <a16:creationId xmlns:a16="http://schemas.microsoft.com/office/drawing/2014/main" id="{7A646738-3F81-6C3A-B9FD-20C92654025E}"/>
              </a:ext>
            </a:extLst>
          </p:cNvPr>
          <p:cNvSpPr/>
          <p:nvPr/>
        </p:nvSpPr>
        <p:spPr>
          <a:xfrm>
            <a:off x="2683561" y="3579728"/>
            <a:ext cx="271674" cy="151128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Arrow: Down 46">
            <a:extLst>
              <a:ext uri="{FF2B5EF4-FFF2-40B4-BE49-F238E27FC236}">
                <a16:creationId xmlns:a16="http://schemas.microsoft.com/office/drawing/2014/main" id="{C7DAD57B-CD1A-5D14-A8FB-778485FCC964}"/>
              </a:ext>
            </a:extLst>
          </p:cNvPr>
          <p:cNvSpPr/>
          <p:nvPr/>
        </p:nvSpPr>
        <p:spPr>
          <a:xfrm>
            <a:off x="2703440" y="2426241"/>
            <a:ext cx="265044" cy="45557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Arrow: Down 52">
            <a:extLst>
              <a:ext uri="{FF2B5EF4-FFF2-40B4-BE49-F238E27FC236}">
                <a16:creationId xmlns:a16="http://schemas.microsoft.com/office/drawing/2014/main" id="{B824042B-14F8-3D6C-F881-025EA8E10019}"/>
              </a:ext>
            </a:extLst>
          </p:cNvPr>
          <p:cNvSpPr/>
          <p:nvPr/>
        </p:nvSpPr>
        <p:spPr>
          <a:xfrm rot="16200000">
            <a:off x="5324449" y="1583892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9A114DD3-2595-8E54-51DE-BB8752521C6B}"/>
              </a:ext>
            </a:extLst>
          </p:cNvPr>
          <p:cNvSpPr/>
          <p:nvPr/>
        </p:nvSpPr>
        <p:spPr>
          <a:xfrm>
            <a:off x="6096000" y="1702641"/>
            <a:ext cx="3886200" cy="51166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F2E3FC6-0129-05FC-D030-48A8A67A7842}"/>
              </a:ext>
            </a:extLst>
          </p:cNvPr>
          <p:cNvSpPr txBox="1"/>
          <p:nvPr/>
        </p:nvSpPr>
        <p:spPr>
          <a:xfrm>
            <a:off x="6150665" y="1773805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Architecture U-NET	</a:t>
            </a:r>
          </a:p>
        </p:txBody>
      </p:sp>
      <p:sp>
        <p:nvSpPr>
          <p:cNvPr id="56" name="Arrow: Down 55">
            <a:extLst>
              <a:ext uri="{FF2B5EF4-FFF2-40B4-BE49-F238E27FC236}">
                <a16:creationId xmlns:a16="http://schemas.microsoft.com/office/drawing/2014/main" id="{EAA8D428-9557-F574-E71E-5DFF8A447599}"/>
              </a:ext>
            </a:extLst>
          </p:cNvPr>
          <p:cNvSpPr/>
          <p:nvPr/>
        </p:nvSpPr>
        <p:spPr>
          <a:xfrm rot="16200000">
            <a:off x="5344318" y="2757704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4DC319CE-ADB5-55DB-2FF6-58F1100D1DF9}"/>
              </a:ext>
            </a:extLst>
          </p:cNvPr>
          <p:cNvSpPr/>
          <p:nvPr/>
        </p:nvSpPr>
        <p:spPr>
          <a:xfrm>
            <a:off x="6096000" y="2804746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E835DC6-2525-FEDF-5776-441166B50938}"/>
              </a:ext>
            </a:extLst>
          </p:cNvPr>
          <p:cNvSpPr txBox="1"/>
          <p:nvPr/>
        </p:nvSpPr>
        <p:spPr>
          <a:xfrm>
            <a:off x="6021459" y="2834974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Statistiques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6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A7D591E-090A-6FDA-5865-77B311415F4B}"/>
              </a:ext>
            </a:extLst>
          </p:cNvPr>
          <p:cNvSpPr/>
          <p:nvPr/>
        </p:nvSpPr>
        <p:spPr>
          <a:xfrm>
            <a:off x="7855240" y="2808470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3764876-3052-BA2E-8A2C-B7298176F5F2}"/>
              </a:ext>
            </a:extLst>
          </p:cNvPr>
          <p:cNvSpPr txBox="1"/>
          <p:nvPr/>
        </p:nvSpPr>
        <p:spPr>
          <a:xfrm>
            <a:off x="7759155" y="2826184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 </a:t>
            </a:r>
            <a:r>
              <a:rPr lang="en-US" dirty="0" err="1"/>
              <a:t>ordre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74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64" name="Rectangle: Rounded Corners 63">
            <a:extLst>
              <a:ext uri="{FF2B5EF4-FFF2-40B4-BE49-F238E27FC236}">
                <a16:creationId xmlns:a16="http://schemas.microsoft.com/office/drawing/2014/main" id="{FCFF3AB3-C1CD-9699-5F59-42FE14CABE0C}"/>
              </a:ext>
            </a:extLst>
          </p:cNvPr>
          <p:cNvSpPr/>
          <p:nvPr/>
        </p:nvSpPr>
        <p:spPr>
          <a:xfrm>
            <a:off x="10346637" y="2249503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DD4F36AC-3F16-8CFC-9972-E5C40EDE5E8E}"/>
              </a:ext>
            </a:extLst>
          </p:cNvPr>
          <p:cNvSpPr/>
          <p:nvPr/>
        </p:nvSpPr>
        <p:spPr>
          <a:xfrm>
            <a:off x="10346637" y="3478238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C0451E0D-44E5-C32B-4DE9-389CF08A2901}"/>
              </a:ext>
            </a:extLst>
          </p:cNvPr>
          <p:cNvSpPr txBox="1"/>
          <p:nvPr/>
        </p:nvSpPr>
        <p:spPr>
          <a:xfrm>
            <a:off x="10035208" y="2381687"/>
            <a:ext cx="176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 GLCM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224F548-504D-759B-AC46-7A22D77B1AE3}"/>
              </a:ext>
            </a:extLst>
          </p:cNvPr>
          <p:cNvSpPr txBox="1"/>
          <p:nvPr/>
        </p:nvSpPr>
        <p:spPr>
          <a:xfrm>
            <a:off x="10038525" y="3462230"/>
            <a:ext cx="176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 </a:t>
            </a:r>
          </a:p>
          <a:p>
            <a:pPr algn="ctr"/>
            <a:r>
              <a:rPr lang="en-US" dirty="0"/>
              <a:t>Radiomics</a:t>
            </a:r>
          </a:p>
        </p:txBody>
      </p:sp>
      <p:sp>
        <p:nvSpPr>
          <p:cNvPr id="68" name="Arrow: Down 67">
            <a:extLst>
              <a:ext uri="{FF2B5EF4-FFF2-40B4-BE49-F238E27FC236}">
                <a16:creationId xmlns:a16="http://schemas.microsoft.com/office/drawing/2014/main" id="{04E60FE2-D49C-BAE9-D7FD-D124524AE435}"/>
              </a:ext>
            </a:extLst>
          </p:cNvPr>
          <p:cNvSpPr/>
          <p:nvPr/>
        </p:nvSpPr>
        <p:spPr>
          <a:xfrm rot="13915866">
            <a:off x="9790104" y="2338616"/>
            <a:ext cx="211692" cy="108386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Arrow: Down 68">
            <a:extLst>
              <a:ext uri="{FF2B5EF4-FFF2-40B4-BE49-F238E27FC236}">
                <a16:creationId xmlns:a16="http://schemas.microsoft.com/office/drawing/2014/main" id="{EDD44A75-0BED-C4F1-314A-0FAE25130153}"/>
              </a:ext>
            </a:extLst>
          </p:cNvPr>
          <p:cNvSpPr/>
          <p:nvPr/>
        </p:nvSpPr>
        <p:spPr>
          <a:xfrm rot="17546885">
            <a:off x="9811906" y="3103587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5AFE8D74-646A-CEE2-3ACE-5681728165CF}"/>
              </a:ext>
            </a:extLst>
          </p:cNvPr>
          <p:cNvSpPr txBox="1"/>
          <p:nvPr/>
        </p:nvSpPr>
        <p:spPr>
          <a:xfrm>
            <a:off x="488515" y="-37859"/>
            <a:ext cx="1117321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VIII- Diagramme explicatif du deuxième travail : 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60B6764-6D4A-AFBF-EE4E-89C48F0A5D6A}"/>
              </a:ext>
            </a:extLst>
          </p:cNvPr>
          <p:cNvSpPr/>
          <p:nvPr/>
        </p:nvSpPr>
        <p:spPr>
          <a:xfrm>
            <a:off x="1000535" y="5151893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E815B3-8CF5-6D7D-3DA9-F1353A82FE5B}"/>
              </a:ext>
            </a:extLst>
          </p:cNvPr>
          <p:cNvSpPr txBox="1"/>
          <p:nvPr/>
        </p:nvSpPr>
        <p:spPr>
          <a:xfrm>
            <a:off x="1046917" y="5257343"/>
            <a:ext cx="3604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Entraînement</a:t>
            </a:r>
            <a:r>
              <a:rPr lang="en-US" dirty="0"/>
              <a:t> de </a:t>
            </a:r>
            <a:r>
              <a:rPr lang="en-US" dirty="0" err="1"/>
              <a:t>modèle</a:t>
            </a:r>
            <a:r>
              <a:rPr lang="en-US" dirty="0"/>
              <a:t> et test </a:t>
            </a:r>
          </a:p>
        </p:txBody>
      </p:sp>
      <p:sp>
        <p:nvSpPr>
          <p:cNvPr id="5" name="Arrow: Down 4">
            <a:extLst>
              <a:ext uri="{FF2B5EF4-FFF2-40B4-BE49-F238E27FC236}">
                <a16:creationId xmlns:a16="http://schemas.microsoft.com/office/drawing/2014/main" id="{AE034728-E29D-2162-47AE-065C962B32DB}"/>
              </a:ext>
            </a:extLst>
          </p:cNvPr>
          <p:cNvSpPr/>
          <p:nvPr/>
        </p:nvSpPr>
        <p:spPr>
          <a:xfrm rot="14815754">
            <a:off x="6951971" y="4572672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15E2EF78-07FE-11AA-AC70-0E617749C426}"/>
              </a:ext>
            </a:extLst>
          </p:cNvPr>
          <p:cNvSpPr/>
          <p:nvPr/>
        </p:nvSpPr>
        <p:spPr>
          <a:xfrm rot="18127175">
            <a:off x="6969531" y="5689429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3B5EE34-529A-C978-6061-D10216F3BD65}"/>
              </a:ext>
            </a:extLst>
          </p:cNvPr>
          <p:cNvSpPr/>
          <p:nvPr/>
        </p:nvSpPr>
        <p:spPr>
          <a:xfrm>
            <a:off x="7757524" y="4183617"/>
            <a:ext cx="4157416" cy="123439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680750-F9AD-C822-278E-7A6F7CA4E38D}"/>
              </a:ext>
            </a:extLst>
          </p:cNvPr>
          <p:cNvSpPr txBox="1"/>
          <p:nvPr/>
        </p:nvSpPr>
        <p:spPr>
          <a:xfrm>
            <a:off x="7961669" y="4353795"/>
            <a:ext cx="377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</a:t>
            </a:r>
            <a:r>
              <a:rPr lang="en-US" dirty="0" err="1"/>
              <a:t>l’entrainement</a:t>
            </a:r>
            <a:r>
              <a:rPr lang="en-US" dirty="0"/>
              <a:t> du </a:t>
            </a:r>
            <a:r>
              <a:rPr lang="en-US" dirty="0" err="1"/>
              <a:t>modèle</a:t>
            </a:r>
            <a:r>
              <a:rPr lang="en-US" dirty="0"/>
              <a:t> : 80% des </a:t>
            </a:r>
            <a:r>
              <a:rPr lang="en-US" dirty="0" err="1"/>
              <a:t>données</a:t>
            </a:r>
            <a:r>
              <a:rPr lang="en-US" dirty="0"/>
              <a:t> : </a:t>
            </a:r>
          </a:p>
          <a:p>
            <a:pPr algn="ctr"/>
            <a:r>
              <a:rPr lang="en-US" b="1" dirty="0">
                <a:solidFill>
                  <a:srgbClr val="0070C0"/>
                </a:solidFill>
              </a:rPr>
              <a:t>1120</a:t>
            </a:r>
            <a:r>
              <a:rPr lang="en-US" dirty="0"/>
              <a:t> images x </a:t>
            </a:r>
            <a:r>
              <a:rPr lang="en-US" b="1" dirty="0">
                <a:solidFill>
                  <a:srgbClr val="0070C0"/>
                </a:solidFill>
              </a:rPr>
              <a:t>80</a:t>
            </a:r>
            <a:r>
              <a:rPr lang="en-US" dirty="0"/>
              <a:t>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80AC265E-4EA3-4051-5598-8D7259735217}"/>
              </a:ext>
            </a:extLst>
          </p:cNvPr>
          <p:cNvSpPr/>
          <p:nvPr/>
        </p:nvSpPr>
        <p:spPr>
          <a:xfrm>
            <a:off x="7798520" y="5793003"/>
            <a:ext cx="4103169" cy="10958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67F7BB-94FE-E525-49A6-7344A835BCAB}"/>
              </a:ext>
            </a:extLst>
          </p:cNvPr>
          <p:cNvSpPr txBox="1"/>
          <p:nvPr/>
        </p:nvSpPr>
        <p:spPr>
          <a:xfrm>
            <a:off x="8001423" y="5879286"/>
            <a:ext cx="377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le test du </a:t>
            </a:r>
            <a:r>
              <a:rPr lang="en-US" dirty="0" err="1"/>
              <a:t>modèle</a:t>
            </a:r>
            <a:r>
              <a:rPr lang="en-US" dirty="0"/>
              <a:t> : 20% des </a:t>
            </a:r>
            <a:r>
              <a:rPr lang="en-US" dirty="0" err="1"/>
              <a:t>données</a:t>
            </a:r>
            <a:r>
              <a:rPr lang="en-US" dirty="0"/>
              <a:t> :</a:t>
            </a:r>
          </a:p>
          <a:p>
            <a:pPr algn="ctr"/>
            <a:r>
              <a:rPr lang="en-US" b="1" dirty="0">
                <a:solidFill>
                  <a:srgbClr val="0070C0"/>
                </a:solidFill>
              </a:rPr>
              <a:t>280</a:t>
            </a:r>
            <a:r>
              <a:rPr lang="en-US" dirty="0"/>
              <a:t> images x </a:t>
            </a:r>
            <a:r>
              <a:rPr lang="en-US" b="1" dirty="0">
                <a:solidFill>
                  <a:srgbClr val="0070C0"/>
                </a:solidFill>
              </a:rPr>
              <a:t>80</a:t>
            </a:r>
            <a:r>
              <a:rPr lang="en-US" dirty="0"/>
              <a:t>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11" name="Arrow: Down 10">
            <a:extLst>
              <a:ext uri="{FF2B5EF4-FFF2-40B4-BE49-F238E27FC236}">
                <a16:creationId xmlns:a16="http://schemas.microsoft.com/office/drawing/2014/main" id="{F4FE24FF-200D-8DEE-3B11-91726159DE91}"/>
              </a:ext>
            </a:extLst>
          </p:cNvPr>
          <p:cNvSpPr/>
          <p:nvPr/>
        </p:nvSpPr>
        <p:spPr>
          <a:xfrm rot="16200000">
            <a:off x="5569611" y="4992059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ED27DFB-CAC7-1C10-C8BC-0EAF92A42417}"/>
              </a:ext>
            </a:extLst>
          </p:cNvPr>
          <p:cNvSpPr txBox="1"/>
          <p:nvPr/>
        </p:nvSpPr>
        <p:spPr>
          <a:xfrm>
            <a:off x="4969927" y="4987448"/>
            <a:ext cx="159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1400</a:t>
            </a:r>
            <a:r>
              <a:rPr lang="en-US" dirty="0"/>
              <a:t> </a:t>
            </a:r>
            <a:r>
              <a:rPr lang="en-US" b="1" dirty="0"/>
              <a:t>images</a:t>
            </a: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940AF9C-7B34-81E2-ABD8-CA56E06C05B4}"/>
              </a:ext>
            </a:extLst>
          </p:cNvPr>
          <p:cNvSpPr/>
          <p:nvPr/>
        </p:nvSpPr>
        <p:spPr>
          <a:xfrm>
            <a:off x="947524" y="6303915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DD9FF3E2-4FF2-98A0-3E60-5EF353AB260F}"/>
              </a:ext>
            </a:extLst>
          </p:cNvPr>
          <p:cNvSpPr/>
          <p:nvPr/>
        </p:nvSpPr>
        <p:spPr>
          <a:xfrm>
            <a:off x="2683561" y="5848340"/>
            <a:ext cx="265044" cy="45557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E31514-C746-662B-F77C-7F1152697995}"/>
              </a:ext>
            </a:extLst>
          </p:cNvPr>
          <p:cNvSpPr txBox="1"/>
          <p:nvPr/>
        </p:nvSpPr>
        <p:spPr>
          <a:xfrm>
            <a:off x="1338460" y="6436324"/>
            <a:ext cx="3180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Apprentissage</a:t>
            </a:r>
            <a:r>
              <a:rPr lang="en-US" dirty="0"/>
              <a:t> du </a:t>
            </a:r>
            <a:r>
              <a:rPr lang="en-US" dirty="0" err="1"/>
              <a:t>modèle</a:t>
            </a:r>
            <a:endParaRPr lang="en-US" dirty="0"/>
          </a:p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7873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5C2B1-0DF4-2504-8D1A-FCF2F71EC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7918"/>
            <a:ext cx="10515600" cy="1325563"/>
          </a:xfrm>
        </p:spPr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Acquisition des images 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E041476-6484-4775-1A5B-9277D3B9AC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5292" t="8486" r="25831" b="17532"/>
          <a:stretch/>
        </p:blipFill>
        <p:spPr>
          <a:xfrm>
            <a:off x="8949313" y="1499991"/>
            <a:ext cx="2767228" cy="2960025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A56330-A6A4-CB5F-6492-06BA9731D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18</a:t>
            </a:fld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F2CE4-996C-B8BB-1F05-8D3B1EF9684A}"/>
              </a:ext>
            </a:extLst>
          </p:cNvPr>
          <p:cNvSpPr txBox="1"/>
          <p:nvPr/>
        </p:nvSpPr>
        <p:spPr>
          <a:xfrm>
            <a:off x="8804752" y="4763772"/>
            <a:ext cx="3056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 findings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5DF24AC-3817-1A30-789A-1F5720123E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63" t="6920" r="24794" b="5303"/>
          <a:stretch/>
        </p:blipFill>
        <p:spPr>
          <a:xfrm>
            <a:off x="618976" y="1499991"/>
            <a:ext cx="2767228" cy="296002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6FD32D6-77FE-0210-29F3-24308EC588F8}"/>
              </a:ext>
            </a:extLst>
          </p:cNvPr>
          <p:cNvSpPr txBox="1"/>
          <p:nvPr/>
        </p:nvSpPr>
        <p:spPr>
          <a:xfrm>
            <a:off x="329853" y="4763772"/>
            <a:ext cx="3056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Effusion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59E1083-7916-02A0-91AB-4B445544A20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597" t="11854" r="25103" b="7294"/>
          <a:stretch/>
        </p:blipFill>
        <p:spPr>
          <a:xfrm>
            <a:off x="4784144" y="1499991"/>
            <a:ext cx="2767229" cy="296002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AB70487-6D77-2067-60D7-32A0B7F199F0}"/>
              </a:ext>
            </a:extLst>
          </p:cNvPr>
          <p:cNvSpPr txBox="1"/>
          <p:nvPr/>
        </p:nvSpPr>
        <p:spPr>
          <a:xfrm>
            <a:off x="4578345" y="4763292"/>
            <a:ext cx="3056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Infiltration</a:t>
            </a:r>
          </a:p>
        </p:txBody>
      </p:sp>
    </p:spTree>
    <p:extLst>
      <p:ext uri="{BB962C8B-B14F-4D97-AF65-F5344CB8AC3E}">
        <p14:creationId xmlns:p14="http://schemas.microsoft.com/office/powerpoint/2010/main" val="17900770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2D9E1-2691-AE4A-9F2E-8DC25F736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Extraction de </a:t>
            </a:r>
            <a:r>
              <a:rPr lang="en-US" sz="4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caractéristiques</a:t>
            </a:r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b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47CCE9-4376-A66A-A27C-1229FDF4E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9844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Extraction de </a:t>
            </a:r>
            <a:r>
              <a:rPr lang="en-US" dirty="0" err="1"/>
              <a:t>caractéristiques</a:t>
            </a:r>
            <a:r>
              <a:rPr lang="en-US" dirty="0"/>
              <a:t> avec 3 </a:t>
            </a:r>
            <a:r>
              <a:rPr lang="en-US" dirty="0" err="1"/>
              <a:t>méthodes</a:t>
            </a:r>
            <a:r>
              <a:rPr lang="en-US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Histogram oriented gradient (HOG)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Local Binary patterns (LBP)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Scale-invariant feature transform (SIFT)</a:t>
            </a:r>
          </a:p>
          <a:p>
            <a:pPr marL="0" indent="0">
              <a:buNone/>
            </a:pPr>
            <a:r>
              <a:rPr lang="en-US" dirty="0" err="1"/>
              <a:t>Ces</a:t>
            </a:r>
            <a:r>
              <a:rPr lang="en-US" dirty="0"/>
              <a:t> 3 </a:t>
            </a:r>
            <a:r>
              <a:rPr lang="en-US" dirty="0" err="1"/>
              <a:t>méthodes</a:t>
            </a:r>
            <a:r>
              <a:rPr lang="en-US" dirty="0"/>
              <a:t> </a:t>
            </a:r>
            <a:r>
              <a:rPr lang="en-US" dirty="0" err="1"/>
              <a:t>n’ont</a:t>
            </a:r>
            <a:r>
              <a:rPr lang="en-US" dirty="0"/>
              <a:t> pas </a:t>
            </a:r>
            <a:r>
              <a:rPr lang="en-US" dirty="0" err="1"/>
              <a:t>donné</a:t>
            </a:r>
            <a:r>
              <a:rPr lang="en-US" dirty="0"/>
              <a:t> les </a:t>
            </a:r>
            <a:r>
              <a:rPr lang="en-US" dirty="0" err="1"/>
              <a:t>résultats</a:t>
            </a:r>
            <a:r>
              <a:rPr lang="en-US" dirty="0"/>
              <a:t> </a:t>
            </a:r>
            <a:r>
              <a:rPr lang="en-US" dirty="0" err="1"/>
              <a:t>désirés</a:t>
            </a:r>
            <a:r>
              <a:rPr lang="en-US" dirty="0"/>
              <a:t>, pour </a:t>
            </a:r>
            <a:r>
              <a:rPr lang="en-US" dirty="0" err="1"/>
              <a:t>cela</a:t>
            </a:r>
            <a:r>
              <a:rPr lang="en-US" dirty="0"/>
              <a:t> nous </a:t>
            </a:r>
            <a:r>
              <a:rPr lang="en-US" dirty="0" err="1"/>
              <a:t>avons</a:t>
            </a:r>
            <a:r>
              <a:rPr lang="en-US" dirty="0"/>
              <a:t> </a:t>
            </a:r>
            <a:r>
              <a:rPr lang="en-US" dirty="0" err="1"/>
              <a:t>effectué</a:t>
            </a:r>
            <a:r>
              <a:rPr lang="en-US" dirty="0"/>
              <a:t> </a:t>
            </a:r>
            <a:r>
              <a:rPr lang="en-US" dirty="0" err="1"/>
              <a:t>une</a:t>
            </a:r>
            <a:r>
              <a:rPr lang="en-US" dirty="0"/>
              <a:t> segmentation.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7442CD-24AA-D00C-AC9B-729B76C0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19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236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81E23-EEA9-F6E8-B36D-927F9451F4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165" y="-161132"/>
            <a:ext cx="10515600" cy="1325563"/>
          </a:xfrm>
        </p:spPr>
        <p:txBody>
          <a:bodyPr/>
          <a:lstStyle/>
          <a:p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Sommaire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99504-2575-0BD9-3DBF-E9B2D199C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6165" y="1164431"/>
            <a:ext cx="10515600" cy="4895850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I- Introduction									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II- L’association								             III- Plan de travail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IV- Premier Travail : Modèle de classification de cancer du poumon et du colon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V- Résultats du premier travail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VI- Deuxième Travail : Modèle de classification des maladies pulmonaires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VII- Résultats du deuxième travail</a:t>
            </a:r>
            <a:endParaRPr lang="fr-FR" sz="2400" dirty="0">
              <a:solidFill>
                <a:schemeClr val="accent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fr-FR" sz="2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VIII-Conclusion et perspectives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68291-6D43-C3DC-7346-CDD8E40D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14330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CC79E-1704-A7B9-C9D6-BE9900485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Segmentation avec U-NET :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89C33B3-CC06-9792-9B69-80719BBD17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66378"/>
            <a:ext cx="10369835" cy="335924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2F74ED-40AE-A54D-1951-0E15F4A85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20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116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AF621-2608-1086-FDB5-22F0E3E46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Extraction de </a:t>
            </a:r>
            <a:r>
              <a:rPr lang="en-US" sz="4400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caractéristiques</a:t>
            </a:r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233FE9-3FD8-AF53-6881-9349F6CE57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A94EE6A-6068-B2F3-E4EE-5152EFF4B2E7}"/>
              </a:ext>
            </a:extLst>
          </p:cNvPr>
          <p:cNvSpPr/>
          <p:nvPr/>
        </p:nvSpPr>
        <p:spPr>
          <a:xfrm>
            <a:off x="927651" y="2901765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C96E42-7781-B850-94F9-70BFD1E50FB6}"/>
              </a:ext>
            </a:extLst>
          </p:cNvPr>
          <p:cNvSpPr txBox="1"/>
          <p:nvPr/>
        </p:nvSpPr>
        <p:spPr>
          <a:xfrm>
            <a:off x="1258955" y="3024496"/>
            <a:ext cx="3180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Extraction de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endParaRPr lang="en-US" dirty="0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4EA8BC73-49DE-1A90-521E-A61F9A3DB6D8}"/>
              </a:ext>
            </a:extLst>
          </p:cNvPr>
          <p:cNvSpPr/>
          <p:nvPr/>
        </p:nvSpPr>
        <p:spPr>
          <a:xfrm rot="16200000">
            <a:off x="5344318" y="2757704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0C86FC31-1050-C98E-3B40-3170DFB0D388}"/>
              </a:ext>
            </a:extLst>
          </p:cNvPr>
          <p:cNvSpPr/>
          <p:nvPr/>
        </p:nvSpPr>
        <p:spPr>
          <a:xfrm>
            <a:off x="6096000" y="2804746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E22BC6B-CEB6-F073-181E-9F75A379B5A6}"/>
              </a:ext>
            </a:extLst>
          </p:cNvPr>
          <p:cNvSpPr txBox="1"/>
          <p:nvPr/>
        </p:nvSpPr>
        <p:spPr>
          <a:xfrm>
            <a:off x="6021459" y="2834974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Statistiques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6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8E88965C-B112-709F-30D3-9A193F354FEC}"/>
              </a:ext>
            </a:extLst>
          </p:cNvPr>
          <p:cNvSpPr/>
          <p:nvPr/>
        </p:nvSpPr>
        <p:spPr>
          <a:xfrm>
            <a:off x="7855240" y="2808470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12CB96-935E-1BED-BC41-669BB9EF80DF}"/>
              </a:ext>
            </a:extLst>
          </p:cNvPr>
          <p:cNvSpPr txBox="1"/>
          <p:nvPr/>
        </p:nvSpPr>
        <p:spPr>
          <a:xfrm>
            <a:off x="7759155" y="2826184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 </a:t>
            </a:r>
            <a:r>
              <a:rPr lang="en-US" dirty="0" err="1"/>
              <a:t>ordre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74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68AB9AAA-2172-4826-5B88-218FEAD2FD6A}"/>
              </a:ext>
            </a:extLst>
          </p:cNvPr>
          <p:cNvSpPr/>
          <p:nvPr/>
        </p:nvSpPr>
        <p:spPr>
          <a:xfrm>
            <a:off x="10346637" y="2249503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80FB4F7E-C575-C7BE-794C-24DEC3BFE246}"/>
              </a:ext>
            </a:extLst>
          </p:cNvPr>
          <p:cNvSpPr/>
          <p:nvPr/>
        </p:nvSpPr>
        <p:spPr>
          <a:xfrm>
            <a:off x="10346637" y="3478238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0F74BDE2-B8CC-D637-0DD8-1B0BB3C8DB0A}"/>
              </a:ext>
            </a:extLst>
          </p:cNvPr>
          <p:cNvSpPr/>
          <p:nvPr/>
        </p:nvSpPr>
        <p:spPr>
          <a:xfrm rot="13915866">
            <a:off x="9790104" y="2338616"/>
            <a:ext cx="211692" cy="108386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D8167F8F-0276-8820-7BAE-0893ACF66F5A}"/>
              </a:ext>
            </a:extLst>
          </p:cNvPr>
          <p:cNvSpPr/>
          <p:nvPr/>
        </p:nvSpPr>
        <p:spPr>
          <a:xfrm rot="17546885">
            <a:off x="9811906" y="3103587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CE6263-0F14-16FB-314A-E3E4B97CBCB6}"/>
              </a:ext>
            </a:extLst>
          </p:cNvPr>
          <p:cNvSpPr txBox="1"/>
          <p:nvPr/>
        </p:nvSpPr>
        <p:spPr>
          <a:xfrm>
            <a:off x="10035208" y="2381687"/>
            <a:ext cx="176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24 GLCM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7AAAC-8C99-9956-FBFE-9E4EE2E93FB0}"/>
              </a:ext>
            </a:extLst>
          </p:cNvPr>
          <p:cNvSpPr txBox="1"/>
          <p:nvPr/>
        </p:nvSpPr>
        <p:spPr>
          <a:xfrm>
            <a:off x="10038525" y="3462230"/>
            <a:ext cx="1762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 </a:t>
            </a:r>
          </a:p>
          <a:p>
            <a:pPr algn="ctr"/>
            <a:r>
              <a:rPr lang="en-US" dirty="0"/>
              <a:t>Radiomics</a:t>
            </a:r>
          </a:p>
        </p:txBody>
      </p:sp>
      <p:sp>
        <p:nvSpPr>
          <p:cNvPr id="6" name="Slide Number Placeholder 3">
            <a:extLst>
              <a:ext uri="{FF2B5EF4-FFF2-40B4-BE49-F238E27FC236}">
                <a16:creationId xmlns:a16="http://schemas.microsoft.com/office/drawing/2014/main" id="{B8D6201E-11DA-2EAD-D324-3F12653D7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21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3633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21A66-DBC3-A60B-A415-EB79CB513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Data Splitting :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A80BA-33B5-5AF0-E328-F402E2E7FF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B81960-87DC-B518-413F-3831B1840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22</a:t>
            </a:fld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8B0F3DDF-24AE-E0DA-037B-E673C933955A}"/>
              </a:ext>
            </a:extLst>
          </p:cNvPr>
          <p:cNvSpPr txBox="1">
            <a:spLocks/>
          </p:cNvSpPr>
          <p:nvPr/>
        </p:nvSpPr>
        <p:spPr>
          <a:xfrm>
            <a:off x="8610600" y="476100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pPr/>
              <a:t>22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55785C4-C84F-B54D-5141-F06BB60D7707}"/>
              </a:ext>
            </a:extLst>
          </p:cNvPr>
          <p:cNvSpPr/>
          <p:nvPr/>
        </p:nvSpPr>
        <p:spPr>
          <a:xfrm>
            <a:off x="1000535" y="3468870"/>
            <a:ext cx="3803374" cy="641110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151D90-0499-5457-F273-DA21EACAEC91}"/>
              </a:ext>
            </a:extLst>
          </p:cNvPr>
          <p:cNvSpPr txBox="1"/>
          <p:nvPr/>
        </p:nvSpPr>
        <p:spPr>
          <a:xfrm>
            <a:off x="1046917" y="3574320"/>
            <a:ext cx="36045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Entraînement</a:t>
            </a:r>
            <a:r>
              <a:rPr lang="en-US" dirty="0"/>
              <a:t> de </a:t>
            </a:r>
            <a:r>
              <a:rPr lang="en-US" dirty="0" err="1"/>
              <a:t>modèle</a:t>
            </a:r>
            <a:r>
              <a:rPr lang="en-US" dirty="0"/>
              <a:t> et test 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1E2FC316-C68F-A2F6-A784-5EA128D868B6}"/>
              </a:ext>
            </a:extLst>
          </p:cNvPr>
          <p:cNvSpPr/>
          <p:nvPr/>
        </p:nvSpPr>
        <p:spPr>
          <a:xfrm rot="14815754">
            <a:off x="6951971" y="2889649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9D49540A-71A8-FD36-C12C-125D8F91EC93}"/>
              </a:ext>
            </a:extLst>
          </p:cNvPr>
          <p:cNvSpPr/>
          <p:nvPr/>
        </p:nvSpPr>
        <p:spPr>
          <a:xfrm rot="18127175">
            <a:off x="6969531" y="4006406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B0D7E1E5-B14D-34CA-4D94-EB0C09CB573F}"/>
              </a:ext>
            </a:extLst>
          </p:cNvPr>
          <p:cNvSpPr/>
          <p:nvPr/>
        </p:nvSpPr>
        <p:spPr>
          <a:xfrm>
            <a:off x="7757524" y="2500594"/>
            <a:ext cx="4157416" cy="1234395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15322-C57A-9E54-3D80-4B307BA09F6F}"/>
              </a:ext>
            </a:extLst>
          </p:cNvPr>
          <p:cNvSpPr txBox="1"/>
          <p:nvPr/>
        </p:nvSpPr>
        <p:spPr>
          <a:xfrm>
            <a:off x="7961669" y="2650990"/>
            <a:ext cx="377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</a:t>
            </a:r>
            <a:r>
              <a:rPr lang="en-US" dirty="0" err="1"/>
              <a:t>l’entrainement</a:t>
            </a:r>
            <a:r>
              <a:rPr lang="en-US" dirty="0"/>
              <a:t> du </a:t>
            </a:r>
            <a:r>
              <a:rPr lang="en-US" dirty="0" err="1"/>
              <a:t>modèle</a:t>
            </a:r>
            <a:r>
              <a:rPr lang="en-US" dirty="0"/>
              <a:t> : 80% des </a:t>
            </a:r>
            <a:r>
              <a:rPr lang="en-US" dirty="0" err="1"/>
              <a:t>données</a:t>
            </a:r>
            <a:r>
              <a:rPr lang="en-US" dirty="0"/>
              <a:t> : </a:t>
            </a:r>
          </a:p>
          <a:p>
            <a:pPr algn="ctr"/>
            <a:r>
              <a:rPr lang="en-US" b="1" dirty="0">
                <a:solidFill>
                  <a:srgbClr val="0070C0"/>
                </a:solidFill>
              </a:rPr>
              <a:t>1120</a:t>
            </a:r>
            <a:r>
              <a:rPr lang="en-US" dirty="0"/>
              <a:t> images x </a:t>
            </a:r>
            <a:r>
              <a:rPr lang="en-US" b="1" dirty="0">
                <a:solidFill>
                  <a:srgbClr val="0070C0"/>
                </a:solidFill>
              </a:rPr>
              <a:t>80</a:t>
            </a:r>
            <a:r>
              <a:rPr lang="en-US" dirty="0"/>
              <a:t>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55C4074-E37A-8FE2-E061-A2EBD02C5676}"/>
              </a:ext>
            </a:extLst>
          </p:cNvPr>
          <p:cNvSpPr/>
          <p:nvPr/>
        </p:nvSpPr>
        <p:spPr>
          <a:xfrm>
            <a:off x="7798520" y="4109980"/>
            <a:ext cx="4103169" cy="10958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C3A2082-1B38-4F33-4707-335A60E93742}"/>
              </a:ext>
            </a:extLst>
          </p:cNvPr>
          <p:cNvSpPr txBox="1"/>
          <p:nvPr/>
        </p:nvSpPr>
        <p:spPr>
          <a:xfrm>
            <a:off x="8001423" y="4196263"/>
            <a:ext cx="377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le test du </a:t>
            </a:r>
            <a:r>
              <a:rPr lang="en-US" dirty="0" err="1"/>
              <a:t>modèle</a:t>
            </a:r>
            <a:r>
              <a:rPr lang="en-US" dirty="0"/>
              <a:t> : 20% des </a:t>
            </a:r>
            <a:r>
              <a:rPr lang="en-US" dirty="0" err="1"/>
              <a:t>données</a:t>
            </a:r>
            <a:r>
              <a:rPr lang="en-US" dirty="0"/>
              <a:t> :</a:t>
            </a:r>
          </a:p>
          <a:p>
            <a:pPr algn="ctr"/>
            <a:r>
              <a:rPr lang="en-US" b="1" dirty="0">
                <a:solidFill>
                  <a:srgbClr val="0070C0"/>
                </a:solidFill>
              </a:rPr>
              <a:t>280</a:t>
            </a:r>
            <a:r>
              <a:rPr lang="en-US" dirty="0"/>
              <a:t> images x </a:t>
            </a:r>
            <a:r>
              <a:rPr lang="en-US" b="1" dirty="0">
                <a:solidFill>
                  <a:srgbClr val="0070C0"/>
                </a:solidFill>
              </a:rPr>
              <a:t>80</a:t>
            </a:r>
            <a:r>
              <a:rPr lang="en-US" dirty="0"/>
              <a:t>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478FF06F-424A-0ED3-D747-CBA8CA2FE4C8}"/>
              </a:ext>
            </a:extLst>
          </p:cNvPr>
          <p:cNvSpPr/>
          <p:nvPr/>
        </p:nvSpPr>
        <p:spPr>
          <a:xfrm rot="16200000">
            <a:off x="5569611" y="3309036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D08318C-2DD4-F51C-31E8-88AB22AB3FA5}"/>
              </a:ext>
            </a:extLst>
          </p:cNvPr>
          <p:cNvSpPr txBox="1"/>
          <p:nvPr/>
        </p:nvSpPr>
        <p:spPr>
          <a:xfrm>
            <a:off x="4969927" y="3304425"/>
            <a:ext cx="15935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1400</a:t>
            </a:r>
            <a:r>
              <a:rPr lang="en-US" dirty="0"/>
              <a:t> </a:t>
            </a:r>
            <a:r>
              <a:rPr lang="en-US" b="1" dirty="0"/>
              <a:t>images</a:t>
            </a:r>
            <a:endParaRPr lang="en-US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519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1AC624-989F-7F65-801A-4CF502D75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Phase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d’apprentissage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076A02-D845-FDC6-B53E-BA934142B6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2158B9-C3C9-1DFB-979D-7328036C0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23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05CEC05-E632-6546-E505-7FE4FA8BA5A1}"/>
              </a:ext>
            </a:extLst>
          </p:cNvPr>
          <p:cNvSpPr/>
          <p:nvPr/>
        </p:nvSpPr>
        <p:spPr>
          <a:xfrm>
            <a:off x="3597966" y="2500962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F28474-E4FF-3A42-B2CA-96BB558121B0}"/>
              </a:ext>
            </a:extLst>
          </p:cNvPr>
          <p:cNvSpPr txBox="1"/>
          <p:nvPr/>
        </p:nvSpPr>
        <p:spPr>
          <a:xfrm>
            <a:off x="3644354" y="2615089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Apprentissage</a:t>
            </a:r>
            <a:r>
              <a:rPr lang="en-US" dirty="0"/>
              <a:t> du </a:t>
            </a:r>
            <a:r>
              <a:rPr lang="en-US" dirty="0" err="1"/>
              <a:t>modèle</a:t>
            </a:r>
            <a:endParaRPr lang="en-US" dirty="0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8F72FB70-5488-1B52-CCCF-A36D29128F30}"/>
              </a:ext>
            </a:extLst>
          </p:cNvPr>
          <p:cNvSpPr/>
          <p:nvPr/>
        </p:nvSpPr>
        <p:spPr>
          <a:xfrm rot="18932807">
            <a:off x="7385178" y="3025295"/>
            <a:ext cx="230183" cy="1414463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DFE46AC1-0BD3-0975-1573-6B7E2F778C3C}"/>
              </a:ext>
            </a:extLst>
          </p:cNvPr>
          <p:cNvSpPr/>
          <p:nvPr/>
        </p:nvSpPr>
        <p:spPr>
          <a:xfrm>
            <a:off x="5478186" y="3252137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20BCFD-529E-CE68-8D60-FA53FEA1762F}"/>
              </a:ext>
            </a:extLst>
          </p:cNvPr>
          <p:cNvSpPr/>
          <p:nvPr/>
        </p:nvSpPr>
        <p:spPr>
          <a:xfrm>
            <a:off x="2542942" y="4303648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45A85163-A85A-C766-D2F7-953303E029D8}"/>
              </a:ext>
            </a:extLst>
          </p:cNvPr>
          <p:cNvSpPr/>
          <p:nvPr/>
        </p:nvSpPr>
        <p:spPr>
          <a:xfrm>
            <a:off x="5038819" y="4303648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C8607D9-6999-8075-49F2-9E461CF1B5E5}"/>
              </a:ext>
            </a:extLst>
          </p:cNvPr>
          <p:cNvSpPr/>
          <p:nvPr/>
        </p:nvSpPr>
        <p:spPr>
          <a:xfrm>
            <a:off x="7326286" y="4303647"/>
            <a:ext cx="1129748" cy="632313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22C0317-ABEB-B4F1-EF80-11AC7A9C1667}"/>
              </a:ext>
            </a:extLst>
          </p:cNvPr>
          <p:cNvSpPr txBox="1"/>
          <p:nvPr/>
        </p:nvSpPr>
        <p:spPr>
          <a:xfrm>
            <a:off x="2538857" y="4424023"/>
            <a:ext cx="1087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SVM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6E459DA-ED60-7974-2F7C-1F13281212C1}"/>
              </a:ext>
            </a:extLst>
          </p:cNvPr>
          <p:cNvSpPr txBox="1"/>
          <p:nvPr/>
        </p:nvSpPr>
        <p:spPr>
          <a:xfrm>
            <a:off x="7374545" y="4404930"/>
            <a:ext cx="1087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RF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33BAD9BB-A583-CA12-6F74-BB18C06E0DE6}"/>
              </a:ext>
            </a:extLst>
          </p:cNvPr>
          <p:cNvSpPr txBox="1"/>
          <p:nvPr/>
        </p:nvSpPr>
        <p:spPr>
          <a:xfrm>
            <a:off x="5018581" y="4404930"/>
            <a:ext cx="10871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XGBoost</a:t>
            </a:r>
            <a:endParaRPr lang="en-US" sz="2000" dirty="0"/>
          </a:p>
        </p:txBody>
      </p:sp>
      <p:sp>
        <p:nvSpPr>
          <p:cNvPr id="17" name="Arrow: Down 16">
            <a:extLst>
              <a:ext uri="{FF2B5EF4-FFF2-40B4-BE49-F238E27FC236}">
                <a16:creationId xmlns:a16="http://schemas.microsoft.com/office/drawing/2014/main" id="{4FF1DA4F-3B0F-E66E-E523-692942DCCAC2}"/>
              </a:ext>
            </a:extLst>
          </p:cNvPr>
          <p:cNvSpPr/>
          <p:nvPr/>
        </p:nvSpPr>
        <p:spPr>
          <a:xfrm rot="2568200">
            <a:off x="3514899" y="3051177"/>
            <a:ext cx="210032" cy="1373150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7770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52DBA-CBF1-87BB-A9F0-BF9FA85D5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VII</a:t>
            </a:r>
            <a:r>
              <a:rPr lang="fr-FR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- Résultats du deuxième travail</a:t>
            </a:r>
            <a:br>
              <a:rPr lang="fr-FR" sz="4400" dirty="0">
                <a:solidFill>
                  <a:schemeClr val="accent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9158B9-D396-76D1-EB85-AA378F473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24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1372947-BFBD-350E-07A4-E647552A23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24863"/>
            <a:ext cx="10515600" cy="4716565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EFAB993-6E80-6727-98D8-37C899EDFC9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513" t="52925" r="24652" b="21770"/>
          <a:stretch/>
        </p:blipFill>
        <p:spPr bwMode="auto">
          <a:xfrm>
            <a:off x="1036983" y="2105610"/>
            <a:ext cx="9242778" cy="253583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83004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E415C-9CAE-77AA-C966-0016DF6AB2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VIII- Conclusion et perspectives 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9AD7E-CA48-822D-612A-7F17D92D0F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183"/>
            <a:ext cx="10515600" cy="584420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4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Conclusion:</a:t>
            </a:r>
          </a:p>
          <a:p>
            <a:pPr marL="0" indent="0">
              <a:buNone/>
            </a:pP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Construction de 2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modèles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de cancer colon et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poumons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99%.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des maladies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pulmonaires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= 58%.</a:t>
            </a:r>
          </a:p>
          <a:p>
            <a:pPr marL="0" indent="0">
              <a:buNone/>
            </a:pPr>
            <a:r>
              <a:rPr lang="en-US" sz="4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Perspectives:</a:t>
            </a:r>
          </a:p>
          <a:p>
            <a:pPr marL="0" indent="0">
              <a:buNone/>
            </a:pP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Puisque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résultats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déjà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obtenus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ne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sont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pas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assez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satisfaisants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on </a:t>
            </a:r>
            <a:r>
              <a:rPr lang="en-US" sz="3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prévoit</a:t>
            </a:r>
            <a:r>
              <a:rPr lang="en-US" sz="3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Tester de Nouvelles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méthodes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prétraitement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avec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étude de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sensiblité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pPr lvl="3"/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Unsharp Masking</a:t>
            </a:r>
          </a:p>
          <a:p>
            <a:pPr lvl="3"/>
            <a:r>
              <a:rPr lang="en-US" sz="33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Contrast Limited Adaptive Histogram Equalized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(CLAHE).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Tester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d’autres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: </a:t>
            </a:r>
          </a:p>
          <a:p>
            <a:pPr lvl="3"/>
            <a:r>
              <a:rPr lang="en-US" sz="33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Extreme Learning Machine (ELM) </a:t>
            </a: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3"/>
            <a:r>
              <a:rPr lang="en-US" sz="33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Convolutional Neural Networks (CNN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r>
              <a:rPr lang="en-US" sz="3300" b="0" i="0" u="none" strike="noStrike" baseline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r>
              <a:rPr lang="en-US" sz="44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Acquis du stage: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Elargir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connaissances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dans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l’IA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l’apprentissage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automatique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(ML) et la classification </a:t>
            </a:r>
            <a:r>
              <a:rPr lang="en-US" sz="33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multiclasse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Découvrir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nouvel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environnement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travail (anaconda et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spyder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S’habituer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à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résoudre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problèmes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programmation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de </a:t>
            </a:r>
            <a:r>
              <a:rPr lang="en-US" sz="3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surmonter</a:t>
            </a:r>
            <a:r>
              <a:rPr lang="en-US" sz="3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obstacles techniques.</a:t>
            </a:r>
          </a:p>
          <a:p>
            <a:pPr marL="971550" lvl="1" indent="-514350">
              <a:buFont typeface="+mj-lt"/>
              <a:buAutoNum type="arabicPeriod"/>
            </a:pPr>
            <a:endParaRPr lang="en-US" sz="33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6496B5-A013-DD69-CFCC-7E1697215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25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5059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8269C3-4237-DDA7-6B66-60008D8735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 err="1"/>
              <a:t>Références</a:t>
            </a:r>
            <a:r>
              <a:rPr lang="en-US" b="1" u="sng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EB42B-12AA-9D3D-30F3-939DF9AD32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US" sz="2200" b="0" i="0" dirty="0">
                <a:solidFill>
                  <a:srgbClr val="1A0DAB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https://www.who.int/fr/news-room/fact-sheets/detail/cancer</a:t>
            </a:r>
            <a:endParaRPr lang="en-US" sz="2200" b="0" i="0" dirty="0">
              <a:solidFill>
                <a:srgbClr val="1A0DAB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[2] FIRS-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exec_summary_and_recommendations_FR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FR_Final_CE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[3]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Togaçar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M Disease type detection in lung and colon cancer images using the complement approach of inefficient sets.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Comput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Biol Med 137:104827. (2021)  </a:t>
            </a:r>
            <a:r>
              <a:rPr lang="en-US" sz="22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https:// </a:t>
            </a:r>
            <a:r>
              <a:rPr lang="en-US" sz="2200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doi</a:t>
            </a:r>
            <a:r>
              <a:rPr lang="en-US" sz="22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org/ 10. 1016/</a:t>
            </a:r>
            <a:r>
              <a:rPr lang="en-US" sz="2200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j.compbiomed</a:t>
            </a:r>
            <a:r>
              <a:rPr lang="en-US" sz="22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2021. 104827</a:t>
            </a:r>
          </a:p>
          <a:p>
            <a:pPr marL="0" indent="0">
              <a:buNone/>
            </a:pPr>
            <a:endParaRPr lang="en-US" sz="22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[4]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Masud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M,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Sikder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N, Nahid AA,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Bairagi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AK, </a:t>
            </a:r>
            <a:r>
              <a:rPr lang="en-US" sz="22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AlZain</a:t>
            </a:r>
            <a:r>
              <a:rPr lang="en-US" sz="22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 MA, A machine learning approach to diagnosing lung and colon cancer using a deep learning-based classification framework. Sensors21:748 (2021). </a:t>
            </a:r>
            <a:r>
              <a:rPr lang="en-US" sz="22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https:// </a:t>
            </a:r>
            <a:r>
              <a:rPr lang="en-US" sz="2200" dirty="0" err="1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doi</a:t>
            </a:r>
            <a:r>
              <a:rPr lang="en-US" sz="2200" dirty="0">
                <a:solidFill>
                  <a:srgbClr val="0000FF"/>
                </a:solidFill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. org/ 10. 3390/ s2103 0748</a:t>
            </a:r>
            <a:endParaRPr lang="en-US" sz="22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107000"/>
              </a:lnSpc>
              <a:spcBef>
                <a:spcPts val="0"/>
              </a:spcBef>
              <a:buNone/>
            </a:pPr>
            <a:endParaRPr lang="en-US" dirty="0">
              <a:solidFill>
                <a:srgbClr val="0000FF"/>
              </a:solidFill>
              <a:latin typeface="STIX-Regular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pPr marL="0" marR="0" indent="0" algn="just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effectLst/>
              <a:latin typeface="Calibri" panose="020F0502020204030204" pitchFamily="34" charset="0"/>
              <a:ea typeface="MS Mincho" panose="02020609040205080304" pitchFamily="49" charset="-128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5CB4B3-264A-88C8-53F4-5197385A9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26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5725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202CC-2785-37EF-FA1F-0370C538E5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I- Introduction: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CFDA7-2914-927F-F364-9029D97B01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Effectuer</a:t>
            </a:r>
            <a:r>
              <a:rPr lang="en-US" dirty="0"/>
              <a:t> un stage </a:t>
            </a:r>
            <a:r>
              <a:rPr lang="en-US" dirty="0" err="1"/>
              <a:t>en</a:t>
            </a:r>
            <a:r>
              <a:rPr lang="en-US" dirty="0"/>
              <a:t> 2ème </a:t>
            </a:r>
            <a:r>
              <a:rPr lang="en-US" dirty="0" err="1"/>
              <a:t>année</a:t>
            </a:r>
            <a:r>
              <a:rPr lang="en-US" dirty="0"/>
              <a:t>.</a:t>
            </a:r>
          </a:p>
          <a:p>
            <a:r>
              <a:rPr lang="en-US" dirty="0"/>
              <a:t>Le </a:t>
            </a:r>
            <a:r>
              <a:rPr lang="en-US" dirty="0" err="1"/>
              <a:t>choix</a:t>
            </a:r>
            <a:r>
              <a:rPr lang="en-US" dirty="0"/>
              <a:t> du </a:t>
            </a:r>
            <a:r>
              <a:rPr lang="en-US" dirty="0" err="1"/>
              <a:t>domaine</a:t>
            </a:r>
            <a:r>
              <a:rPr lang="en-US" dirty="0"/>
              <a:t> de </a:t>
            </a:r>
            <a:r>
              <a:rPr lang="en-US" dirty="0" err="1"/>
              <a:t>l’apprentissage</a:t>
            </a:r>
            <a:r>
              <a:rPr lang="en-US" dirty="0"/>
              <a:t> </a:t>
            </a:r>
            <a:r>
              <a:rPr lang="en-US" dirty="0" err="1"/>
              <a:t>automatique</a:t>
            </a:r>
            <a:r>
              <a:rPr lang="en-US" dirty="0"/>
              <a:t> au sein de </a:t>
            </a:r>
            <a:r>
              <a:rPr lang="en-US" dirty="0" err="1"/>
              <a:t>l’association</a:t>
            </a:r>
            <a:r>
              <a:rPr lang="en-US" dirty="0"/>
              <a:t> ‘Ensemble pour </a:t>
            </a:r>
            <a:r>
              <a:rPr lang="en-US" dirty="0" err="1"/>
              <a:t>Chehim</a:t>
            </a:r>
            <a:r>
              <a:rPr lang="en-US" dirty="0"/>
              <a:t>’.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1B2388-3C3D-A0F0-A7EE-2E8ED9980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3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834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2E22F6-473C-C2A6-4B34-98DF4BA99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II- L’association:</a:t>
            </a:r>
            <a:endParaRPr 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2A2272B-04C0-71BB-0195-89662AD24D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4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3263A68-67C3-1946-16FE-0F8595986A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Fondée</a:t>
            </a:r>
            <a:r>
              <a:rPr lang="en-US" dirty="0"/>
              <a:t> à </a:t>
            </a:r>
            <a:r>
              <a:rPr lang="en-US" dirty="0" err="1"/>
              <a:t>Chehim,en</a:t>
            </a:r>
            <a:r>
              <a:rPr lang="en-US" dirty="0"/>
              <a:t> 2015.</a:t>
            </a:r>
          </a:p>
          <a:p>
            <a:r>
              <a:rPr lang="en-US" dirty="0"/>
              <a:t>Contribution au </a:t>
            </a:r>
            <a:r>
              <a:rPr lang="en-US" dirty="0" err="1"/>
              <a:t>progès</a:t>
            </a:r>
            <a:r>
              <a:rPr lang="en-US" dirty="0"/>
              <a:t> de la </a:t>
            </a:r>
            <a:r>
              <a:rPr lang="en-US" dirty="0" err="1"/>
              <a:t>ville</a:t>
            </a:r>
            <a:r>
              <a:rPr lang="en-US" dirty="0"/>
              <a:t>.</a:t>
            </a:r>
          </a:p>
          <a:p>
            <a:r>
              <a:rPr lang="fr-FR" dirty="0"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Renforcement la présence de la société civile.</a:t>
            </a:r>
            <a:endParaRPr lang="en-US" dirty="0"/>
          </a:p>
          <a:p>
            <a:r>
              <a:rPr lang="fr-FR" dirty="0"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C</a:t>
            </a:r>
            <a:r>
              <a:rPr lang="fr-FR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oordination avec diverses associations.</a:t>
            </a:r>
            <a:endParaRPr lang="en-US" sz="2800" dirty="0">
              <a:effectLst/>
              <a:latin typeface="Times New Roman" panose="02020603050405020304" pitchFamily="18" charset="0"/>
              <a:ea typeface="MS Mincho" panose="02020609040205080304" pitchFamily="49" charset="-128"/>
              <a:cs typeface="Arial" panose="020B0604020202020204" pitchFamily="34" charset="0"/>
            </a:endParaRPr>
          </a:p>
          <a:p>
            <a:r>
              <a:rPr lang="en-US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S</a:t>
            </a:r>
            <a:r>
              <a:rPr lang="fr-FR" sz="2800" dirty="0" err="1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ensibilisation</a:t>
            </a:r>
            <a:r>
              <a:rPr lang="fr-FR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 sociale.</a:t>
            </a:r>
          </a:p>
          <a:p>
            <a:r>
              <a:rPr lang="fr-FR" dirty="0"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O</a:t>
            </a:r>
            <a:r>
              <a:rPr lang="fr-FR" sz="2800" dirty="0">
                <a:effectLst/>
                <a:latin typeface="Times New Roman" panose="02020603050405020304" pitchFamily="18" charset="0"/>
                <a:ea typeface="MS Mincho" panose="02020609040205080304" pitchFamily="49" charset="-128"/>
                <a:cs typeface="Arial" panose="020B0604020202020204" pitchFamily="34" charset="0"/>
              </a:rPr>
              <a:t>rganisation des séminaires éducatifs.</a:t>
            </a:r>
            <a:endParaRPr lang="en-US" dirty="0"/>
          </a:p>
        </p:txBody>
      </p:sp>
      <p:pic>
        <p:nvPicPr>
          <p:cNvPr id="9" name="Content Placeholder 4">
            <a:extLst>
              <a:ext uri="{FF2B5EF4-FFF2-40B4-BE49-F238E27FC236}">
                <a16:creationId xmlns:a16="http://schemas.microsoft.com/office/drawing/2014/main" id="{06301D73-7CF3-8C40-0CCB-AC918DA5C2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4259" y="4451600"/>
            <a:ext cx="4047175" cy="22698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48F8533-8F0C-3422-ABB8-756A2A808FE4}"/>
              </a:ext>
            </a:extLst>
          </p:cNvPr>
          <p:cNvSpPr txBox="1"/>
          <p:nvPr/>
        </p:nvSpPr>
        <p:spPr>
          <a:xfrm>
            <a:off x="10614784" y="1337604"/>
            <a:ext cx="19012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>
                <a:effectLst/>
                <a:latin typeface="Britannic Bold" panose="020B0903060703020204" pitchFamily="34" charset="0"/>
                <a:ea typeface="SimSun" panose="02010600030101010101" pitchFamily="2" charset="-122"/>
                <a:cs typeface="Arial" panose="020B0604020202020204" pitchFamily="34" charset="0"/>
                <a:sym typeface="Webdings" panose="05030102010509060703" pitchFamily="18" charset="2"/>
              </a:rPr>
              <a:t></a:t>
            </a:r>
            <a:r>
              <a:rPr lang="fr-FR" sz="1400" dirty="0">
                <a:effectLst/>
                <a:latin typeface="Britannic Bold" panose="020B0903060703020204" pitchFamily="34" charset="0"/>
                <a:ea typeface="SimSun" panose="02010600030101010101" pitchFamily="2" charset="-122"/>
                <a:cs typeface="Arial" panose="020B0604020202020204" pitchFamily="34" charset="0"/>
              </a:rPr>
              <a:t> Téléphone : </a:t>
            </a:r>
            <a:r>
              <a:rPr lang="fr-FR" sz="1400" dirty="0">
                <a:effectLst/>
                <a:latin typeface="Britannic Bold" panose="020B0903060703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00961 07240920</a:t>
            </a:r>
            <a:endParaRPr lang="en-US" sz="1400" dirty="0">
              <a:effectLst/>
              <a:latin typeface="Britannic Bold" panose="020B0903060703020204" pitchFamily="34" charset="0"/>
              <a:ea typeface="Cambria" panose="02040503050406030204" pitchFamily="18" charset="0"/>
              <a:cs typeface="Arial" panose="020B0604020202020204" pitchFamily="34" charset="0"/>
            </a:endParaRPr>
          </a:p>
          <a:p>
            <a:endParaRPr lang="en-US" sz="1800" dirty="0">
              <a:effectLst/>
              <a:latin typeface="Algerian" panose="04020705040A02060702" pitchFamily="82" charset="0"/>
              <a:ea typeface="SimSun" panose="02010600030101010101" pitchFamily="2" charset="-122"/>
              <a:cs typeface="Arial" panose="020B0604020202020204" pitchFamily="34" charset="0"/>
            </a:endParaRPr>
          </a:p>
          <a:p>
            <a:endParaRPr lang="en-US" dirty="0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42F63754-96F4-9352-B641-4626171C43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45562" y="1449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5" name="Picture 2">
            <a:extLst>
              <a:ext uri="{FF2B5EF4-FFF2-40B4-BE49-F238E27FC236}">
                <a16:creationId xmlns:a16="http://schemas.microsoft.com/office/drawing/2014/main" id="{03C7B99A-F663-BA13-7E96-55A05F50BF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39593"/>
          <a:stretch/>
        </p:blipFill>
        <p:spPr bwMode="auto">
          <a:xfrm>
            <a:off x="10296938" y="44843"/>
            <a:ext cx="1762125" cy="11578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3">
            <a:extLst>
              <a:ext uri="{FF2B5EF4-FFF2-40B4-BE49-F238E27FC236}">
                <a16:creationId xmlns:a16="http://schemas.microsoft.com/office/drawing/2014/main" id="{E682CC4D-C93B-C3E0-D4AA-AE80227067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045562" y="132604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	</a:t>
            </a:r>
            <a:r>
              <a:rPr kumimoji="0" lang="en-US" altLang="en-US" sz="11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3959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2E876-CE7F-046D-9720-702B8EDFA2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7468"/>
            <a:ext cx="10515600" cy="1325563"/>
          </a:xfrm>
        </p:spPr>
        <p:txBody>
          <a:bodyPr/>
          <a:lstStyle/>
          <a:p>
            <a:r>
              <a:rPr lang="en-US" sz="44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III- Plan de travail:</a:t>
            </a:r>
            <a:br>
              <a:rPr lang="en-US" sz="4400" u="sng" dirty="0"/>
            </a:b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3F090A-06A9-BDD2-A585-4781ACE06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5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F338768-FFA8-A8B9-ABC3-906A3CD1E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87896"/>
            <a:ext cx="10515600" cy="59701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III-1. Introduction aux travaux: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 but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notre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premier travail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c’est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d’effectuer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classification des cancers des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poumon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du colon,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ainsi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qu’une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classification des maladies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pulmonaires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dans un second travail.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III-2. </a:t>
            </a:r>
            <a:r>
              <a:rPr lang="en-US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Problématique</a:t>
            </a: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:</a:t>
            </a:r>
            <a:endParaRPr lang="en-US" sz="20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10 millions de décès en 2020 à cause du cancer !! [3]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le cancer du poumon : 1,80 million de décès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et le cancer colorectal : 916 000 décès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fr-FR" sz="20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décès de plus de 8 millions de personnes chaque année à cause des maladies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pulmonaires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[4]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III-4. Objectif:</a:t>
            </a: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Créer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permettant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mieux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diagnostiquer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types de cancer.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Entrée : images des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poumons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du colon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Sortie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du sous-type de cancer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Créer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permettant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mieux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diagnostiquer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maladies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pulmoanires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Entrée : images des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poumons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 Sortie :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maladie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pulmoanire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Aider les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médecins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leur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prise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décision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37821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3419B-ABE4-066B-2D02-AA77C696FE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IV- Premier Travail :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de cancer des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poumons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et du colon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34F720-DF2E-1160-D3DE-A72162595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Dans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travail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j’ai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pu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acquérir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les bases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l’intelligence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artificielle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découvrir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classification, et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tracer un plan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clair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pour 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prochaine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contribution,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celle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principale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dans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mon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  <a:sym typeface="Wingdings" panose="05000000000000000000" pitchFamily="2" charset="2"/>
              </a:rPr>
              <a:t> stage.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sz="2000" b="1" u="sng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Modèle</a:t>
            </a:r>
            <a:r>
              <a:rPr lang="en-US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classification:</a:t>
            </a:r>
          </a:p>
          <a:p>
            <a:pPr marL="0" indent="0">
              <a:buNone/>
            </a:pPr>
            <a:r>
              <a:rPr lang="fr-FR" sz="20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C’est </a:t>
            </a:r>
            <a:r>
              <a:rPr lang="fr-FR" sz="200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un modèle mathématique que </a:t>
            </a:r>
            <a:r>
              <a:rPr lang="fr-FR" sz="2000" dirty="0">
                <a:solidFill>
                  <a:srgbClr val="20212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nous </a:t>
            </a:r>
            <a:r>
              <a:rPr lang="fr-FR" sz="2000" b="0" i="0" dirty="0">
                <a:solidFill>
                  <a:srgbClr val="202124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entraînons sur un ensemble de données, en lui fournissant un algorithme qu'il peut utiliser pour raisonner sur les données et apprendre de celles-ci</a:t>
            </a:r>
            <a:r>
              <a:rPr lang="fr-FR" sz="14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Ce premier travail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était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dans la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logique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 classification du cancer du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poumon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et du colon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utilisant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une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base de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données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libre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d’accès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et qui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est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la base LC25000.</a:t>
            </a: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D4A4B6-B6EF-5361-1F00-4BEDEA987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6</a:t>
            </a:fld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97679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BCFA3-0EA4-0F17-1A43-BE9697F75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La base de </a:t>
            </a:r>
            <a:r>
              <a:rPr lang="en-US" b="1" u="sng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données</a:t>
            </a:r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LC25000: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5E376-2602-B473-B21F-97B0D6F0C0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2000" b="1" i="0" u="sng" strike="noStrike" baseline="0" dirty="0">
                <a:latin typeface="CIDFont+F2"/>
              </a:rPr>
              <a:t>Description de la base de données LC25000 :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0" i="0" u="none" strike="noStrike" baseline="0" dirty="0">
                <a:latin typeface="CIDFont+F4"/>
              </a:rPr>
              <a:t>Cette base de données contient 25000 images , 5000 pour chacune des cinq classes de la base, ayant une taille de </a:t>
            </a:r>
            <a:r>
              <a:rPr lang="en-US" sz="1800" b="0" i="0" u="none" strike="noStrike" baseline="0" dirty="0">
                <a:latin typeface="STIXGeneral-Regular"/>
              </a:rPr>
              <a:t>768 </a:t>
            </a:r>
            <a:r>
              <a:rPr lang="en-US" sz="1800" b="0" i="0" u="none" strike="noStrike" baseline="0" dirty="0">
                <a:latin typeface="STIXMath-Regular"/>
              </a:rPr>
              <a:t>× </a:t>
            </a:r>
            <a:r>
              <a:rPr lang="en-US" sz="1800" b="0" i="0" u="none" strike="noStrike" baseline="0" dirty="0">
                <a:latin typeface="STIXGeneral-Regular"/>
              </a:rPr>
              <a:t>768 </a:t>
            </a:r>
            <a:r>
              <a:rPr lang="en-US" sz="1800" b="0" i="0" u="none" strike="noStrike" baseline="0" dirty="0">
                <a:latin typeface="STIX-Regular"/>
              </a:rPr>
              <a:t>pixels et dans le format JPEG</a:t>
            </a:r>
            <a:r>
              <a:rPr lang="fr-FR" sz="1800" b="0" i="0" u="none" strike="noStrike" baseline="0" dirty="0">
                <a:latin typeface="CIDFont+F4"/>
              </a:rPr>
              <a:t>. Nous avons pris un échantillon de 500 images pour chaque classe. Les cinq classes sont :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1" i="0" u="sng" strike="noStrike" baseline="0" dirty="0">
                <a:latin typeface="CIDFont+F4"/>
              </a:rPr>
              <a:t>1- </a:t>
            </a:r>
            <a:r>
              <a:rPr lang="fr-FR" sz="1800" b="1" i="0" u="sng" strike="noStrike" baseline="0" dirty="0" err="1">
                <a:latin typeface="CIDFont+F4"/>
              </a:rPr>
              <a:t>Colon_aca</a:t>
            </a:r>
            <a:r>
              <a:rPr lang="fr-FR" sz="1800" b="1" i="0" u="sng" strike="noStrike" baseline="0" dirty="0">
                <a:latin typeface="CIDFont+F4"/>
              </a:rPr>
              <a:t> : </a:t>
            </a:r>
            <a:r>
              <a:rPr lang="fr-FR" sz="1800" b="0" i="0" u="none" strike="noStrike" baseline="0" dirty="0">
                <a:latin typeface="CIDFont+F4"/>
              </a:rPr>
              <a:t>cancer adénocarcinome du colon : ce type de cancer prend naissance dans les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0" i="0" u="none" strike="noStrike" baseline="0" dirty="0">
                <a:latin typeface="CIDFont+F4"/>
              </a:rPr>
              <a:t>cellules glandulaires de la paroi du colon .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1" i="0" u="sng" strike="noStrike" baseline="0" dirty="0">
                <a:latin typeface="CIDFont+F4"/>
              </a:rPr>
              <a:t>2- </a:t>
            </a:r>
            <a:r>
              <a:rPr lang="fr-FR" sz="1800" b="1" i="0" u="sng" strike="noStrike" baseline="0" dirty="0" err="1">
                <a:latin typeface="CIDFont+F4"/>
              </a:rPr>
              <a:t>Colon_n</a:t>
            </a:r>
            <a:r>
              <a:rPr lang="fr-FR" sz="1800" b="1" i="0" u="sng" strike="noStrike" baseline="0" dirty="0">
                <a:latin typeface="CIDFont+F4"/>
              </a:rPr>
              <a:t> : </a:t>
            </a:r>
            <a:r>
              <a:rPr lang="fr-FR" sz="1800" b="0" i="0" u="none" strike="noStrike" baseline="0" dirty="0">
                <a:latin typeface="CIDFont+F4"/>
              </a:rPr>
              <a:t>cellule bénignes du colon .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1" i="0" u="sng" strike="noStrike" baseline="0" dirty="0">
                <a:latin typeface="CIDFont+F4"/>
              </a:rPr>
              <a:t>3- </a:t>
            </a:r>
            <a:r>
              <a:rPr lang="fr-FR" sz="1800" b="1" i="0" u="sng" strike="noStrike" baseline="0" dirty="0" err="1">
                <a:latin typeface="CIDFont+F4"/>
              </a:rPr>
              <a:t>Lung_aca</a:t>
            </a:r>
            <a:r>
              <a:rPr lang="fr-FR" sz="1800" b="1" i="0" u="sng" strike="noStrike" baseline="0" dirty="0">
                <a:latin typeface="CIDFont+F4"/>
              </a:rPr>
              <a:t> : </a:t>
            </a:r>
            <a:r>
              <a:rPr lang="fr-FR" sz="1800" b="0" i="0" u="none" strike="noStrike" baseline="0" dirty="0">
                <a:latin typeface="CIDFont+F4"/>
              </a:rPr>
              <a:t>cancer adénocarcinome du poumon : ce type de cancer constitue 80% des cas du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0" i="0" u="none" strike="noStrike" baseline="0" dirty="0">
                <a:latin typeface="CIDFont+F4"/>
              </a:rPr>
              <a:t>cancer des poumons, et affecte les cellules situées sur la surface extérieure du poumon.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1" i="0" u="sng" strike="noStrike" baseline="0" dirty="0">
                <a:latin typeface="CIDFont+F4"/>
              </a:rPr>
              <a:t>4- </a:t>
            </a:r>
            <a:r>
              <a:rPr lang="fr-FR" sz="1800" b="1" i="0" u="sng" strike="noStrike" baseline="0" dirty="0" err="1">
                <a:latin typeface="CIDFont+F4"/>
              </a:rPr>
              <a:t>Lung_scc</a:t>
            </a:r>
            <a:r>
              <a:rPr lang="fr-FR" sz="1800" b="1" i="0" u="sng" strike="noStrike" baseline="0" dirty="0">
                <a:latin typeface="CIDFont+F4"/>
              </a:rPr>
              <a:t> : </a:t>
            </a:r>
            <a:r>
              <a:rPr lang="fr-FR" sz="1800" b="0" i="0" u="none" strike="noStrike" baseline="0" dirty="0">
                <a:latin typeface="CIDFont+F4"/>
              </a:rPr>
              <a:t>cancer squameux adénocarcinome des poumons : ce type de cancer prend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0" i="0" u="none" strike="noStrike" baseline="0" dirty="0">
                <a:latin typeface="CIDFont+F4"/>
              </a:rPr>
              <a:t>naissance dans les cellules minces et plates appelées cellules squameuses. Ces cellules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en-US" sz="1800" b="0" i="0" u="none" strike="noStrike" baseline="0" dirty="0" err="1">
                <a:latin typeface="CIDFont+F4"/>
              </a:rPr>
              <a:t>tapissent</a:t>
            </a:r>
            <a:r>
              <a:rPr lang="en-US" sz="1800" b="0" i="0" u="none" strike="noStrike" baseline="0" dirty="0">
                <a:latin typeface="CIDFont+F4"/>
              </a:rPr>
              <a:t> les </a:t>
            </a:r>
            <a:r>
              <a:rPr lang="en-US" sz="1800" b="0" i="0" u="none" strike="noStrike" baseline="0" dirty="0" err="1">
                <a:latin typeface="CIDFont+F4"/>
              </a:rPr>
              <a:t>bronches</a:t>
            </a:r>
            <a:r>
              <a:rPr lang="en-US" sz="1800" b="0" i="0" u="none" strike="noStrike" baseline="0" dirty="0">
                <a:latin typeface="CIDFont+F4"/>
              </a:rPr>
              <a:t>.</a:t>
            </a:r>
          </a:p>
          <a:p>
            <a:pPr marL="0" indent="0" algn="l">
              <a:lnSpc>
                <a:spcPct val="110000"/>
              </a:lnSpc>
              <a:spcBef>
                <a:spcPts val="0"/>
              </a:spcBef>
              <a:buNone/>
            </a:pPr>
            <a:r>
              <a:rPr lang="fr-FR" sz="1800" b="1" i="0" u="sng" strike="noStrike" baseline="0" dirty="0">
                <a:latin typeface="CIDFont+F4"/>
              </a:rPr>
              <a:t>5- </a:t>
            </a:r>
            <a:r>
              <a:rPr lang="fr-FR" sz="1800" b="1" i="0" u="sng" strike="noStrike" baseline="0" dirty="0" err="1">
                <a:latin typeface="CIDFont+F4"/>
              </a:rPr>
              <a:t>Lung_n</a:t>
            </a:r>
            <a:r>
              <a:rPr lang="fr-FR" sz="1800" b="1" i="0" u="sng" strike="noStrike" baseline="0" dirty="0">
                <a:latin typeface="CIDFont+F4"/>
              </a:rPr>
              <a:t> : </a:t>
            </a:r>
            <a:r>
              <a:rPr lang="fr-FR" sz="1800" b="0" i="0" u="none" strike="noStrike" baseline="0" dirty="0">
                <a:latin typeface="CIDFont+F4"/>
              </a:rPr>
              <a:t>cellules bénignes du poumon.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9A06B-AB80-5670-D8FC-968F086F13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7</a:t>
            </a:fld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10132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F10A26-C99E-DB37-15FB-549DF4479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62366"/>
            <a:ext cx="2743200" cy="365125"/>
          </a:xfrm>
        </p:spPr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8</a:t>
            </a:fld>
            <a:endParaRPr lang="en-US" sz="20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7D6FCD7-D3BD-6301-8410-025A5B701B7D}"/>
              </a:ext>
            </a:extLst>
          </p:cNvPr>
          <p:cNvSpPr/>
          <p:nvPr/>
        </p:nvSpPr>
        <p:spPr>
          <a:xfrm>
            <a:off x="1007162" y="742114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Down 8">
            <a:extLst>
              <a:ext uri="{FF2B5EF4-FFF2-40B4-BE49-F238E27FC236}">
                <a16:creationId xmlns:a16="http://schemas.microsoft.com/office/drawing/2014/main" id="{3E561A0C-BB38-082F-9501-97DCE36DAC15}"/>
              </a:ext>
            </a:extLst>
          </p:cNvPr>
          <p:cNvSpPr/>
          <p:nvPr/>
        </p:nvSpPr>
        <p:spPr>
          <a:xfrm>
            <a:off x="2782956" y="1366625"/>
            <a:ext cx="298173" cy="41005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122238A-7883-EB91-58FB-106EFB6F0857}"/>
              </a:ext>
            </a:extLst>
          </p:cNvPr>
          <p:cNvSpPr txBox="1"/>
          <p:nvPr/>
        </p:nvSpPr>
        <p:spPr>
          <a:xfrm>
            <a:off x="1033670" y="813450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Acquisition des images</a:t>
            </a:r>
          </a:p>
        </p:txBody>
      </p:sp>
      <p:sp>
        <p:nvSpPr>
          <p:cNvPr id="20" name="Arrow: Down 19">
            <a:extLst>
              <a:ext uri="{FF2B5EF4-FFF2-40B4-BE49-F238E27FC236}">
                <a16:creationId xmlns:a16="http://schemas.microsoft.com/office/drawing/2014/main" id="{3019EAEF-77C6-BB62-2BE1-941141CF572B}"/>
              </a:ext>
            </a:extLst>
          </p:cNvPr>
          <p:cNvSpPr/>
          <p:nvPr/>
        </p:nvSpPr>
        <p:spPr>
          <a:xfrm>
            <a:off x="2799518" y="2426809"/>
            <a:ext cx="298173" cy="41005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164384F6-9C0D-3AE0-A40C-6D22B66DAC35}"/>
              </a:ext>
            </a:extLst>
          </p:cNvPr>
          <p:cNvSpPr/>
          <p:nvPr/>
        </p:nvSpPr>
        <p:spPr>
          <a:xfrm>
            <a:off x="2816090" y="3447618"/>
            <a:ext cx="281601" cy="1383805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CDBE3655-EB8B-4B97-D094-C1123EF11F00}"/>
              </a:ext>
            </a:extLst>
          </p:cNvPr>
          <p:cNvSpPr/>
          <p:nvPr/>
        </p:nvSpPr>
        <p:spPr>
          <a:xfrm>
            <a:off x="1053545" y="1789159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A7ED4517-E8EC-01B2-DB89-79AE4A8F438E}"/>
              </a:ext>
            </a:extLst>
          </p:cNvPr>
          <p:cNvSpPr/>
          <p:nvPr/>
        </p:nvSpPr>
        <p:spPr>
          <a:xfrm>
            <a:off x="1033670" y="4870969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5034389C-E2CA-28BD-D571-D18C997E0E22}"/>
              </a:ext>
            </a:extLst>
          </p:cNvPr>
          <p:cNvSpPr/>
          <p:nvPr/>
        </p:nvSpPr>
        <p:spPr>
          <a:xfrm>
            <a:off x="1046922" y="2853204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04A06A6-D432-DFC0-418A-2D50A507306F}"/>
              </a:ext>
            </a:extLst>
          </p:cNvPr>
          <p:cNvSpPr txBox="1"/>
          <p:nvPr/>
        </p:nvSpPr>
        <p:spPr>
          <a:xfrm>
            <a:off x="1007162" y="1887487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Prétraitement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17C4EAA-1054-933A-DA19-444FACDEA210}"/>
              </a:ext>
            </a:extLst>
          </p:cNvPr>
          <p:cNvSpPr txBox="1"/>
          <p:nvPr/>
        </p:nvSpPr>
        <p:spPr>
          <a:xfrm>
            <a:off x="1099929" y="2965745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Extraction de </a:t>
            </a:r>
            <a:r>
              <a:rPr lang="en-US" dirty="0" err="1"/>
              <a:t>caractéristiques</a:t>
            </a:r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EFF88D3-0C39-B0B1-10C7-5D93144CC4F8}"/>
              </a:ext>
            </a:extLst>
          </p:cNvPr>
          <p:cNvSpPr txBox="1"/>
          <p:nvPr/>
        </p:nvSpPr>
        <p:spPr>
          <a:xfrm>
            <a:off x="1033670" y="4970845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Entraînement</a:t>
            </a:r>
            <a:r>
              <a:rPr lang="en-US" dirty="0"/>
              <a:t> de </a:t>
            </a:r>
            <a:r>
              <a:rPr lang="en-US" dirty="0" err="1"/>
              <a:t>modèle</a:t>
            </a:r>
            <a:r>
              <a:rPr lang="en-US" dirty="0"/>
              <a:t> et test </a:t>
            </a:r>
          </a:p>
        </p:txBody>
      </p:sp>
      <p:sp>
        <p:nvSpPr>
          <p:cNvPr id="31" name="Arrow: Down 30">
            <a:extLst>
              <a:ext uri="{FF2B5EF4-FFF2-40B4-BE49-F238E27FC236}">
                <a16:creationId xmlns:a16="http://schemas.microsoft.com/office/drawing/2014/main" id="{6609B26E-3BFA-354B-ADAE-E1DDA8AC07FD}"/>
              </a:ext>
            </a:extLst>
          </p:cNvPr>
          <p:cNvSpPr/>
          <p:nvPr/>
        </p:nvSpPr>
        <p:spPr>
          <a:xfrm rot="16200000">
            <a:off x="5357570" y="2670022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EB6FAFC-1BCB-1301-C25D-C1B2C9FE7450}"/>
              </a:ext>
            </a:extLst>
          </p:cNvPr>
          <p:cNvSpPr/>
          <p:nvPr/>
        </p:nvSpPr>
        <p:spPr>
          <a:xfrm>
            <a:off x="6096000" y="2717064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E4B5F923-E8B7-3E8E-0CE9-03B974EA1760}"/>
              </a:ext>
            </a:extLst>
          </p:cNvPr>
          <p:cNvSpPr/>
          <p:nvPr/>
        </p:nvSpPr>
        <p:spPr>
          <a:xfrm>
            <a:off x="6096000" y="1681219"/>
            <a:ext cx="3886200" cy="781868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C3EA0018-FC77-347B-9D96-888DC49D588F}"/>
              </a:ext>
            </a:extLst>
          </p:cNvPr>
          <p:cNvSpPr/>
          <p:nvPr/>
        </p:nvSpPr>
        <p:spPr>
          <a:xfrm rot="16200000">
            <a:off x="5324449" y="1615478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C1CD9D-9ECB-CE23-D213-75F6FEC0ADD3}"/>
              </a:ext>
            </a:extLst>
          </p:cNvPr>
          <p:cNvSpPr txBox="1"/>
          <p:nvPr/>
        </p:nvSpPr>
        <p:spPr>
          <a:xfrm>
            <a:off x="6096000" y="1866864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Unsharp Masking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1EEB9F3-68D3-F08F-EDEC-E7623A383C69}"/>
              </a:ext>
            </a:extLst>
          </p:cNvPr>
          <p:cNvSpPr txBox="1"/>
          <p:nvPr/>
        </p:nvSpPr>
        <p:spPr>
          <a:xfrm>
            <a:off x="6009862" y="2754742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Statistiques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6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E1EA986-1076-A358-DF57-22078F82EB28}"/>
              </a:ext>
            </a:extLst>
          </p:cNvPr>
          <p:cNvSpPr/>
          <p:nvPr/>
        </p:nvSpPr>
        <p:spPr>
          <a:xfrm>
            <a:off x="7818795" y="2724249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72319723-9644-530E-7C63-541F7D965173}"/>
              </a:ext>
            </a:extLst>
          </p:cNvPr>
          <p:cNvSpPr/>
          <p:nvPr/>
        </p:nvSpPr>
        <p:spPr>
          <a:xfrm>
            <a:off x="9541590" y="2739562"/>
            <a:ext cx="1590261" cy="989649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5247C31-505B-9448-4845-A988070AEF5A}"/>
              </a:ext>
            </a:extLst>
          </p:cNvPr>
          <p:cNvSpPr txBox="1"/>
          <p:nvPr/>
        </p:nvSpPr>
        <p:spPr>
          <a:xfrm>
            <a:off x="7729332" y="2739562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Second </a:t>
            </a:r>
            <a:r>
              <a:rPr lang="en-US" dirty="0" err="1"/>
              <a:t>ordre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24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B21F479-FDCD-8D49-DE21-D89F432BFC1F}"/>
              </a:ext>
            </a:extLst>
          </p:cNvPr>
          <p:cNvSpPr txBox="1"/>
          <p:nvPr/>
        </p:nvSpPr>
        <p:spPr>
          <a:xfrm>
            <a:off x="9448802" y="2755331"/>
            <a:ext cx="1762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Hu Invariant:</a:t>
            </a:r>
          </a:p>
          <a:p>
            <a:pPr algn="ctr"/>
            <a:r>
              <a:rPr lang="en-US" dirty="0"/>
              <a:t>7 </a:t>
            </a:r>
            <a:r>
              <a:rPr lang="en-US" dirty="0" err="1"/>
              <a:t>caractéristiques</a:t>
            </a:r>
            <a:endParaRPr lang="en-US" dirty="0"/>
          </a:p>
          <a:p>
            <a:pPr algn="ctr"/>
            <a:r>
              <a:rPr lang="en-US" dirty="0"/>
              <a:t> </a:t>
            </a:r>
          </a:p>
        </p:txBody>
      </p:sp>
      <p:sp>
        <p:nvSpPr>
          <p:cNvPr id="32" name="Arrow: Down 31">
            <a:extLst>
              <a:ext uri="{FF2B5EF4-FFF2-40B4-BE49-F238E27FC236}">
                <a16:creationId xmlns:a16="http://schemas.microsoft.com/office/drawing/2014/main" id="{E98EF4EC-B604-2DA7-04D9-3F9D06F044ED}"/>
              </a:ext>
            </a:extLst>
          </p:cNvPr>
          <p:cNvSpPr/>
          <p:nvPr/>
        </p:nvSpPr>
        <p:spPr>
          <a:xfrm rot="14815754">
            <a:off x="5389901" y="4347382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rrow: Down 33">
            <a:extLst>
              <a:ext uri="{FF2B5EF4-FFF2-40B4-BE49-F238E27FC236}">
                <a16:creationId xmlns:a16="http://schemas.microsoft.com/office/drawing/2014/main" id="{CDA1864C-1EDB-0989-A341-770743835499}"/>
              </a:ext>
            </a:extLst>
          </p:cNvPr>
          <p:cNvSpPr/>
          <p:nvPr/>
        </p:nvSpPr>
        <p:spPr>
          <a:xfrm rot="18127175">
            <a:off x="5407461" y="5326816"/>
            <a:ext cx="251014" cy="960778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3297FBBE-7165-C70A-288E-086242B595CC}"/>
              </a:ext>
            </a:extLst>
          </p:cNvPr>
          <p:cNvSpPr/>
          <p:nvPr/>
        </p:nvSpPr>
        <p:spPr>
          <a:xfrm>
            <a:off x="6108401" y="5854298"/>
            <a:ext cx="4151233" cy="999860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B17C4FA-BCB2-0796-363B-CB13033C2E53}"/>
              </a:ext>
            </a:extLst>
          </p:cNvPr>
          <p:cNvSpPr txBox="1"/>
          <p:nvPr/>
        </p:nvSpPr>
        <p:spPr>
          <a:xfrm>
            <a:off x="6284842" y="6042785"/>
            <a:ext cx="37768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le test du </a:t>
            </a:r>
            <a:r>
              <a:rPr lang="en-US" dirty="0" err="1"/>
              <a:t>modèle</a:t>
            </a:r>
            <a:r>
              <a:rPr lang="en-US" dirty="0"/>
              <a:t> : 20% des </a:t>
            </a:r>
            <a:r>
              <a:rPr lang="en-US" dirty="0" err="1"/>
              <a:t>données</a:t>
            </a:r>
            <a:endParaRPr lang="en-US" dirty="0"/>
          </a:p>
        </p:txBody>
      </p: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7DFEC9A8-65A5-9059-3E35-8F1D3DDD1425}"/>
              </a:ext>
            </a:extLst>
          </p:cNvPr>
          <p:cNvSpPr/>
          <p:nvPr/>
        </p:nvSpPr>
        <p:spPr>
          <a:xfrm>
            <a:off x="6127509" y="4025497"/>
            <a:ext cx="4103169" cy="1095897"/>
          </a:xfrm>
          <a:prstGeom prst="round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7344326-289D-45DF-6AD2-DDFEA814F545}"/>
              </a:ext>
            </a:extLst>
          </p:cNvPr>
          <p:cNvSpPr txBox="1"/>
          <p:nvPr/>
        </p:nvSpPr>
        <p:spPr>
          <a:xfrm>
            <a:off x="6251721" y="4126788"/>
            <a:ext cx="37768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Base de </a:t>
            </a:r>
            <a:r>
              <a:rPr lang="en-US" dirty="0" err="1"/>
              <a:t>données</a:t>
            </a:r>
            <a:r>
              <a:rPr lang="en-US" dirty="0"/>
              <a:t> pour </a:t>
            </a:r>
            <a:r>
              <a:rPr lang="en-US" dirty="0" err="1"/>
              <a:t>l’entrainnement</a:t>
            </a:r>
            <a:r>
              <a:rPr lang="en-US" dirty="0"/>
              <a:t> du </a:t>
            </a:r>
            <a:r>
              <a:rPr lang="en-US" dirty="0" err="1"/>
              <a:t>modèle</a:t>
            </a:r>
            <a:r>
              <a:rPr lang="en-US" dirty="0"/>
              <a:t> : 80% des </a:t>
            </a:r>
            <a:r>
              <a:rPr lang="en-US" dirty="0" err="1"/>
              <a:t>données</a:t>
            </a:r>
            <a:endParaRPr lang="en-US" dirty="0"/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1F1E3101-CDB1-DDFE-933A-07BB559CFC65}"/>
              </a:ext>
            </a:extLst>
          </p:cNvPr>
          <p:cNvSpPr/>
          <p:nvPr/>
        </p:nvSpPr>
        <p:spPr>
          <a:xfrm>
            <a:off x="2792893" y="5524957"/>
            <a:ext cx="298173" cy="410057"/>
          </a:xfrm>
          <a:prstGeom prst="downArrow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4A9030E9-1E41-34FC-82D2-F50F06D09580}"/>
              </a:ext>
            </a:extLst>
          </p:cNvPr>
          <p:cNvSpPr/>
          <p:nvPr/>
        </p:nvSpPr>
        <p:spPr>
          <a:xfrm>
            <a:off x="1080049" y="5964491"/>
            <a:ext cx="3869637" cy="62451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F78D8BB-450B-955A-C78C-20EA7F6239CD}"/>
              </a:ext>
            </a:extLst>
          </p:cNvPr>
          <p:cNvSpPr txBox="1"/>
          <p:nvPr/>
        </p:nvSpPr>
        <p:spPr>
          <a:xfrm>
            <a:off x="1126437" y="6091865"/>
            <a:ext cx="37768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Apprentissage</a:t>
            </a:r>
            <a:r>
              <a:rPr lang="en-US" dirty="0"/>
              <a:t> du </a:t>
            </a:r>
            <a:r>
              <a:rPr lang="en-US" dirty="0" err="1"/>
              <a:t>modèle</a:t>
            </a:r>
            <a:endParaRPr lang="en-US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B336B39F-A74E-8BE5-D8C8-21B88B0D16D7}"/>
              </a:ext>
            </a:extLst>
          </p:cNvPr>
          <p:cNvSpPr txBox="1"/>
          <p:nvPr/>
        </p:nvSpPr>
        <p:spPr>
          <a:xfrm>
            <a:off x="463825" y="78858"/>
            <a:ext cx="120064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000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Diagramme explicatif du premier travail :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6667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631C2-18B9-C8D5-8B5A-540937835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37"/>
            <a:ext cx="10515600" cy="1325563"/>
          </a:xfrm>
        </p:spPr>
        <p:txBody>
          <a:bodyPr/>
          <a:lstStyle/>
          <a:p>
            <a:r>
              <a:rPr lang="en-US" b="1" u="sng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Acquisition des images :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A436C5-2ECD-E68F-1011-752161E2D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506485-5D7D-43AE-BC03-986ABE83F371}" type="slidenum">
              <a:rPr lang="en-US" sz="2000" smtClean="0">
                <a:solidFill>
                  <a:schemeClr val="tx1"/>
                </a:solidFill>
              </a:rPr>
              <a:t>9</a:t>
            </a:fld>
            <a:endParaRPr lang="en-US" sz="2000">
              <a:solidFill>
                <a:schemeClr val="tx1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3C0B3D7-A4DA-E678-16F0-BD6DED9D8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9437" y="4016012"/>
            <a:ext cx="2175669" cy="217566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EFDDA4-96ED-5444-9F24-9443D413C409}"/>
              </a:ext>
            </a:extLst>
          </p:cNvPr>
          <p:cNvSpPr txBox="1"/>
          <p:nvPr/>
        </p:nvSpPr>
        <p:spPr>
          <a:xfrm>
            <a:off x="2626334" y="6352143"/>
            <a:ext cx="282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Colon_aca</a:t>
            </a:r>
            <a:endParaRPr lang="en-US" b="1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430A53-F20D-EAEB-1321-A45F6561FE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8716" y="4016011"/>
            <a:ext cx="2175670" cy="217567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6A19BE1-216E-D311-90FF-2F8B50FC2F9C}"/>
              </a:ext>
            </a:extLst>
          </p:cNvPr>
          <p:cNvSpPr txBox="1"/>
          <p:nvPr/>
        </p:nvSpPr>
        <p:spPr>
          <a:xfrm>
            <a:off x="7513373" y="6352143"/>
            <a:ext cx="282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Colon_n</a:t>
            </a:r>
            <a:endParaRPr lang="en-US" b="1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94E29F6-AB5B-50FD-64B9-18D8F549F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572" y="1277751"/>
            <a:ext cx="2084243" cy="20842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6242150-B94A-CDCC-8537-90DB9CFBB6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4473" y="1255255"/>
            <a:ext cx="2084243" cy="20842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E6AADB8-9871-D0D5-CF8C-602BDCEEA85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0600" y="1277750"/>
            <a:ext cx="2084243" cy="20842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7CC4462-E7ED-9CF7-C2B4-ADD05C7514EB}"/>
              </a:ext>
            </a:extLst>
          </p:cNvPr>
          <p:cNvSpPr txBox="1"/>
          <p:nvPr/>
        </p:nvSpPr>
        <p:spPr>
          <a:xfrm>
            <a:off x="1550201" y="3429000"/>
            <a:ext cx="18006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Lung_aca</a:t>
            </a:r>
            <a:endParaRPr lang="en-US" b="1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CEDEF92-6F46-8D5E-C972-91B9112C440D}"/>
              </a:ext>
            </a:extLst>
          </p:cNvPr>
          <p:cNvSpPr txBox="1"/>
          <p:nvPr/>
        </p:nvSpPr>
        <p:spPr>
          <a:xfrm>
            <a:off x="5449047" y="3339498"/>
            <a:ext cx="282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Lung_n</a:t>
            </a:r>
            <a:endParaRPr lang="en-US" b="1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5A920C-512E-4B92-76A6-6D25CD14068F}"/>
              </a:ext>
            </a:extLst>
          </p:cNvPr>
          <p:cNvSpPr txBox="1"/>
          <p:nvPr/>
        </p:nvSpPr>
        <p:spPr>
          <a:xfrm>
            <a:off x="9108186" y="3429000"/>
            <a:ext cx="2822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err="1"/>
              <a:t>Lung_scc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765346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1596</Words>
  <Application>Microsoft Office PowerPoint</Application>
  <PresentationFormat>Widescreen</PresentationFormat>
  <Paragraphs>310</Paragraphs>
  <Slides>26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9" baseType="lpstr">
      <vt:lpstr>Algerian</vt:lpstr>
      <vt:lpstr>Arial</vt:lpstr>
      <vt:lpstr>Arial</vt:lpstr>
      <vt:lpstr>Britannic Bold</vt:lpstr>
      <vt:lpstr>Calibri</vt:lpstr>
      <vt:lpstr>Calibri Light</vt:lpstr>
      <vt:lpstr>CIDFont+F2</vt:lpstr>
      <vt:lpstr>CIDFont+F4</vt:lpstr>
      <vt:lpstr>STIXGeneral-Regular</vt:lpstr>
      <vt:lpstr>STIXMath-Regular</vt:lpstr>
      <vt:lpstr>STIX-Regular</vt:lpstr>
      <vt:lpstr>Times New Roman</vt:lpstr>
      <vt:lpstr>Office Theme</vt:lpstr>
      <vt:lpstr>Présentation de la  soutenance de stage</vt:lpstr>
      <vt:lpstr>Sommaire:</vt:lpstr>
      <vt:lpstr>I- Introduction:</vt:lpstr>
      <vt:lpstr>II- L’association:</vt:lpstr>
      <vt:lpstr>III- Plan de travail: </vt:lpstr>
      <vt:lpstr>IV- Premier Travail : Modèle de classification de cancer des poumons et du colon</vt:lpstr>
      <vt:lpstr>La base de données LC25000:</vt:lpstr>
      <vt:lpstr>PowerPoint Presentation</vt:lpstr>
      <vt:lpstr>Acquisition des images : </vt:lpstr>
      <vt:lpstr>PowerPoint Presentation</vt:lpstr>
      <vt:lpstr>Extraction de caractéristiques : </vt:lpstr>
      <vt:lpstr>Data Splitting : </vt:lpstr>
      <vt:lpstr>Phase d’apprentissage : </vt:lpstr>
      <vt:lpstr>V- Résultats du premier travail :  </vt:lpstr>
      <vt:lpstr>Comparaison avec les modèles de la littérature: </vt:lpstr>
      <vt:lpstr>VI- Deuxième Travail : Modèle de classification des maladies pulmonaires</vt:lpstr>
      <vt:lpstr>PowerPoint Presentation</vt:lpstr>
      <vt:lpstr>Acquisition des images : </vt:lpstr>
      <vt:lpstr>Extraction de caractéristiques :  </vt:lpstr>
      <vt:lpstr>Segmentation avec U-NET :</vt:lpstr>
      <vt:lpstr>Extraction de caractéristiques :</vt:lpstr>
      <vt:lpstr>Data Splitting : </vt:lpstr>
      <vt:lpstr>Phase d’apprentissage : </vt:lpstr>
      <vt:lpstr>VII- Résultats du deuxième travail </vt:lpstr>
      <vt:lpstr>VIII- Conclusion et perspectives : </vt:lpstr>
      <vt:lpstr>Références: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de la  soutenance de stage</dc:title>
  <dc:creator>Tamara Al hajjar</dc:creator>
  <cp:lastModifiedBy>Tamara Al hajjar</cp:lastModifiedBy>
  <cp:revision>13</cp:revision>
  <dcterms:created xsi:type="dcterms:W3CDTF">2022-12-10T18:44:17Z</dcterms:created>
  <dcterms:modified xsi:type="dcterms:W3CDTF">2022-12-11T17:53:57Z</dcterms:modified>
</cp:coreProperties>
</file>

<file path=docProps/thumbnail.jpeg>
</file>